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notesMasterIdLst>
    <p:notesMasterId r:id="rId22"/>
  </p:notesMasterIdLst>
  <p:sldIdLst>
    <p:sldId id="256" r:id="rId2"/>
    <p:sldId id="258" r:id="rId3"/>
    <p:sldId id="262" r:id="rId4"/>
    <p:sldId id="259" r:id="rId5"/>
    <p:sldId id="260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80" r:id="rId14"/>
    <p:sldId id="281" r:id="rId15"/>
    <p:sldId id="282" r:id="rId16"/>
    <p:sldId id="276" r:id="rId17"/>
    <p:sldId id="277" r:id="rId18"/>
    <p:sldId id="278" r:id="rId19"/>
    <p:sldId id="279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1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B7761-4E30-3741-A4C8-B6A80DD449A0}" type="datetimeFigureOut">
              <a:rPr lang="en-US" smtClean="0"/>
              <a:t>15-05-27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F5FCF-8C6B-AF41-9C47-9E6E6B2F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64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1278-99C4-CB42-A099-6B08229C157D}" type="datetimeFigureOut">
              <a:rPr lang="en-US" smtClean="0"/>
              <a:t>15-05-27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6552-FE86-9C43-8576-C36633BF2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1278-99C4-CB42-A099-6B08229C157D}" type="datetimeFigureOut">
              <a:rPr lang="en-US" smtClean="0"/>
              <a:t>15-05-27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6552-FE86-9C43-8576-C36633BF2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1278-99C4-CB42-A099-6B08229C157D}" type="datetimeFigureOut">
              <a:rPr lang="en-US" smtClean="0"/>
              <a:t>15-05-27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6552-FE86-9C43-8576-C36633BF2508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1278-99C4-CB42-A099-6B08229C157D}" type="datetimeFigureOut">
              <a:rPr lang="en-US" smtClean="0"/>
              <a:t>15-05-27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6552-FE86-9C43-8576-C36633BF250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1278-99C4-CB42-A099-6B08229C157D}" type="datetimeFigureOut">
              <a:rPr lang="en-US" smtClean="0"/>
              <a:t>15-05-27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6552-FE86-9C43-8576-C36633BF2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1278-99C4-CB42-A099-6B08229C157D}" type="datetimeFigureOut">
              <a:rPr lang="en-US" smtClean="0"/>
              <a:t>15-05-27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6552-FE86-9C43-8576-C36633BF250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1278-99C4-CB42-A099-6B08229C157D}" type="datetimeFigureOut">
              <a:rPr lang="en-US" smtClean="0"/>
              <a:t>15-05-27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6552-FE86-9C43-8576-C36633BF2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1278-99C4-CB42-A099-6B08229C157D}" type="datetimeFigureOut">
              <a:rPr lang="en-US" smtClean="0"/>
              <a:t>15-05-27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6552-FE86-9C43-8576-C36633BF2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1278-99C4-CB42-A099-6B08229C157D}" type="datetimeFigureOut">
              <a:rPr lang="en-US" smtClean="0"/>
              <a:t>15-05-27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6552-FE86-9C43-8576-C36633BF2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1278-99C4-CB42-A099-6B08229C157D}" type="datetimeFigureOut">
              <a:rPr lang="en-US" smtClean="0"/>
              <a:t>15-05-27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6552-FE86-9C43-8576-C36633BF250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1278-99C4-CB42-A099-6B08229C157D}" type="datetimeFigureOut">
              <a:rPr lang="en-US" smtClean="0"/>
              <a:t>15-05-27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6552-FE86-9C43-8576-C36633BF25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76D1278-99C4-CB42-A099-6B08229C157D}" type="datetimeFigureOut">
              <a:rPr lang="en-US" smtClean="0"/>
              <a:t>15-05-27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84C6552-FE86-9C43-8576-C36633BF25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Career Development</a:t>
            </a:r>
            <a:r>
              <a:rPr lang="en-US" dirty="0"/>
              <a:t> </a:t>
            </a:r>
            <a:r>
              <a:rPr lang="en-US" dirty="0" smtClean="0"/>
              <a:t>Competency Program for First Nation Practitioners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Dave </a:t>
            </a:r>
            <a:r>
              <a:rPr lang="en-US" dirty="0" err="1" smtClean="0"/>
              <a:t>Redekopp</a:t>
            </a:r>
            <a:endParaRPr lang="en-US" dirty="0" smtClean="0"/>
          </a:p>
          <a:p>
            <a:r>
              <a:rPr lang="en-US" dirty="0" smtClean="0"/>
              <a:t>President, Life-Role Development Group Ltd.</a:t>
            </a:r>
            <a:endParaRPr lang="en-US" dirty="0"/>
          </a:p>
        </p:txBody>
      </p:sp>
      <p:pic>
        <p:nvPicPr>
          <p:cNvPr id="4" name="Picture 3" descr="LRDG 201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727" y="576549"/>
            <a:ext cx="4931473" cy="481120"/>
          </a:xfrm>
          <a:prstGeom prst="rect">
            <a:avLst/>
          </a:prstGeom>
        </p:spPr>
      </p:pic>
      <p:pic>
        <p:nvPicPr>
          <p:cNvPr id="5" name="Picture 4" descr="Albert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426" y="6090522"/>
            <a:ext cx="3862259" cy="646403"/>
          </a:xfrm>
          <a:prstGeom prst="rect">
            <a:avLst/>
          </a:prstGeom>
        </p:spPr>
      </p:pic>
      <p:pic>
        <p:nvPicPr>
          <p:cNvPr id="6" name="Picture 5" descr="aandc-logo-fip-cop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13" y="5071825"/>
            <a:ext cx="66040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12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6 groups of about 22 each now have taken </a:t>
            </a:r>
            <a:r>
              <a:rPr lang="en-US" dirty="0" smtClean="0"/>
              <a:t>10 </a:t>
            </a:r>
            <a:r>
              <a:rPr lang="en-US" dirty="0"/>
              <a:t>courses (by end of </a:t>
            </a:r>
            <a:r>
              <a:rPr lang="en-US" dirty="0" smtClean="0"/>
              <a:t>2014)</a:t>
            </a:r>
            <a:endParaRPr lang="en-US" dirty="0"/>
          </a:p>
          <a:p>
            <a:pPr lvl="1"/>
            <a:r>
              <a:rPr lang="en-US" dirty="0" smtClean="0"/>
              <a:t>130 </a:t>
            </a:r>
            <a:r>
              <a:rPr lang="en-US" dirty="0"/>
              <a:t>in </a:t>
            </a:r>
            <a:r>
              <a:rPr lang="en-US" dirty="0" smtClean="0"/>
              <a:t>total, approximately</a:t>
            </a:r>
            <a:endParaRPr lang="en-US" dirty="0"/>
          </a:p>
          <a:p>
            <a:pPr lvl="1"/>
            <a:r>
              <a:rPr lang="en-US" dirty="0"/>
              <a:t>1 “catch-up” group </a:t>
            </a:r>
            <a:r>
              <a:rPr lang="en-US" dirty="0" smtClean="0"/>
              <a:t>was woven into the above</a:t>
            </a:r>
          </a:p>
          <a:p>
            <a:pPr lvl="1"/>
            <a:r>
              <a:rPr lang="en-US" dirty="0" smtClean="0"/>
              <a:t>Graduates so far:</a:t>
            </a:r>
            <a:r>
              <a:rPr lang="en-US" b="1" dirty="0" smtClean="0"/>
              <a:t> 79!</a:t>
            </a:r>
          </a:p>
          <a:p>
            <a:pPr lvl="2"/>
            <a:r>
              <a:rPr lang="en-US" dirty="0" smtClean="0"/>
              <a:t>About half a dozen may complete in the next month</a:t>
            </a:r>
          </a:p>
          <a:p>
            <a:r>
              <a:rPr lang="en-US" dirty="0" smtClean="0"/>
              <a:t>3 </a:t>
            </a:r>
            <a:r>
              <a:rPr lang="en-US" dirty="0"/>
              <a:t>new groups of about </a:t>
            </a:r>
            <a:r>
              <a:rPr lang="en-US" dirty="0" smtClean="0"/>
              <a:t>20 </a:t>
            </a:r>
            <a:r>
              <a:rPr lang="en-US" dirty="0"/>
              <a:t>each </a:t>
            </a:r>
            <a:r>
              <a:rPr lang="en-US" dirty="0" smtClean="0"/>
              <a:t>started </a:t>
            </a:r>
            <a:r>
              <a:rPr lang="en-US" dirty="0"/>
              <a:t>in </a:t>
            </a:r>
            <a:r>
              <a:rPr lang="en-US" dirty="0" smtClean="0"/>
              <a:t>September / October, 2014 – they will be done by July, 2015</a:t>
            </a:r>
            <a:endParaRPr lang="en-US" dirty="0"/>
          </a:p>
          <a:p>
            <a:r>
              <a:rPr lang="en-US" dirty="0"/>
              <a:t>Grand </a:t>
            </a:r>
            <a:r>
              <a:rPr lang="en-US" dirty="0" smtClean="0"/>
              <a:t>total who have been in or are in </a:t>
            </a:r>
            <a:r>
              <a:rPr lang="en-US" dirty="0"/>
              <a:t>the </a:t>
            </a:r>
            <a:r>
              <a:rPr lang="en-US" dirty="0" smtClean="0"/>
              <a:t>program: </a:t>
            </a:r>
            <a:r>
              <a:rPr lang="en-US" sz="3600" b="1" dirty="0" smtClean="0"/>
              <a:t>190!</a:t>
            </a:r>
            <a:endParaRPr lang="en-US" sz="36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the Numbers (cont’d)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58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7911" y="2675467"/>
            <a:ext cx="8587612" cy="3450696"/>
          </a:xfrm>
        </p:spPr>
        <p:txBody>
          <a:bodyPr numCol="3">
            <a:normAutofit fontScale="70000" lnSpcReduction="20000"/>
          </a:bodyPr>
          <a:lstStyle/>
          <a:p>
            <a:r>
              <a:rPr lang="en-US" dirty="0" smtClean="0"/>
              <a:t>Alexander</a:t>
            </a:r>
          </a:p>
          <a:p>
            <a:r>
              <a:rPr lang="en-US" dirty="0" smtClean="0"/>
              <a:t>Alexis</a:t>
            </a:r>
          </a:p>
          <a:p>
            <a:r>
              <a:rPr lang="en-US" dirty="0" smtClean="0"/>
              <a:t>Beaver Lake</a:t>
            </a:r>
          </a:p>
          <a:p>
            <a:r>
              <a:rPr lang="en-US" dirty="0" err="1" smtClean="0"/>
              <a:t>Bigstone</a:t>
            </a:r>
            <a:endParaRPr lang="en-US" dirty="0" smtClean="0"/>
          </a:p>
          <a:p>
            <a:r>
              <a:rPr lang="en-US" dirty="0" smtClean="0"/>
              <a:t>Blood Tribe</a:t>
            </a:r>
          </a:p>
          <a:p>
            <a:r>
              <a:rPr lang="en-US" dirty="0" smtClean="0"/>
              <a:t>Cold Lake</a:t>
            </a:r>
          </a:p>
          <a:p>
            <a:r>
              <a:rPr lang="en-US" dirty="0" smtClean="0"/>
              <a:t>Dene </a:t>
            </a:r>
            <a:r>
              <a:rPr lang="en-US" dirty="0" err="1" smtClean="0"/>
              <a:t>Tha</a:t>
            </a:r>
            <a:r>
              <a:rPr lang="en-US" dirty="0" smtClean="0"/>
              <a:t>’</a:t>
            </a:r>
          </a:p>
          <a:p>
            <a:r>
              <a:rPr lang="en-US" dirty="0" err="1" smtClean="0"/>
              <a:t>Driftpile</a:t>
            </a:r>
            <a:endParaRPr lang="en-US" dirty="0" smtClean="0"/>
          </a:p>
          <a:p>
            <a:r>
              <a:rPr lang="en-US" dirty="0" smtClean="0"/>
              <a:t>Duncan’s</a:t>
            </a:r>
          </a:p>
          <a:p>
            <a:r>
              <a:rPr lang="en-US" dirty="0" err="1" smtClean="0"/>
              <a:t>Ermineskin</a:t>
            </a:r>
            <a:endParaRPr lang="en-US" dirty="0" smtClean="0"/>
          </a:p>
          <a:p>
            <a:r>
              <a:rPr lang="en-US" dirty="0" smtClean="0"/>
              <a:t>Frog Lake</a:t>
            </a:r>
          </a:p>
          <a:p>
            <a:r>
              <a:rPr lang="en-US" dirty="0" smtClean="0"/>
              <a:t>Heart Lake </a:t>
            </a:r>
          </a:p>
          <a:p>
            <a:r>
              <a:rPr lang="en-US" dirty="0" smtClean="0"/>
              <a:t>Horse Lake</a:t>
            </a:r>
          </a:p>
          <a:p>
            <a:r>
              <a:rPr lang="en-US" dirty="0" err="1" smtClean="0"/>
              <a:t>Kapewe’no</a:t>
            </a:r>
            <a:endParaRPr lang="en-US" dirty="0" smtClean="0"/>
          </a:p>
          <a:p>
            <a:r>
              <a:rPr lang="en-US" dirty="0" err="1" smtClean="0"/>
              <a:t>Kehewin</a:t>
            </a:r>
            <a:endParaRPr lang="en-US" dirty="0" smtClean="0"/>
          </a:p>
          <a:p>
            <a:r>
              <a:rPr lang="en-US" dirty="0" smtClean="0"/>
              <a:t>Loon River</a:t>
            </a:r>
          </a:p>
          <a:p>
            <a:r>
              <a:rPr lang="en-US" dirty="0" smtClean="0"/>
              <a:t>Louis Bull</a:t>
            </a:r>
          </a:p>
          <a:p>
            <a:r>
              <a:rPr lang="en-US" dirty="0" err="1" smtClean="0"/>
              <a:t>Lubicon</a:t>
            </a:r>
            <a:r>
              <a:rPr lang="en-US" dirty="0" smtClean="0"/>
              <a:t> Lake</a:t>
            </a:r>
          </a:p>
          <a:p>
            <a:r>
              <a:rPr lang="en-US" dirty="0" err="1" smtClean="0"/>
              <a:t>Maskwicis</a:t>
            </a:r>
            <a:r>
              <a:rPr lang="en-US" dirty="0" smtClean="0"/>
              <a:t> Employment Centre </a:t>
            </a:r>
          </a:p>
          <a:p>
            <a:r>
              <a:rPr lang="en-US" dirty="0" smtClean="0"/>
              <a:t>Montana</a:t>
            </a:r>
          </a:p>
          <a:p>
            <a:r>
              <a:rPr lang="en-US" dirty="0" err="1" smtClean="0"/>
              <a:t>O’Chiese</a:t>
            </a:r>
            <a:endParaRPr lang="en-US" dirty="0" smtClean="0"/>
          </a:p>
          <a:p>
            <a:r>
              <a:rPr lang="en-US" dirty="0" smtClean="0"/>
              <a:t>Paul</a:t>
            </a:r>
          </a:p>
          <a:p>
            <a:r>
              <a:rPr lang="en-US" dirty="0" err="1" smtClean="0"/>
              <a:t>Piikani</a:t>
            </a:r>
            <a:endParaRPr lang="en-US" dirty="0" smtClean="0"/>
          </a:p>
          <a:p>
            <a:r>
              <a:rPr lang="en-US" dirty="0" smtClean="0"/>
              <a:t>Saddle Lake</a:t>
            </a:r>
          </a:p>
          <a:p>
            <a:r>
              <a:rPr lang="en-US" dirty="0" smtClean="0"/>
              <a:t>Sampson</a:t>
            </a:r>
          </a:p>
          <a:p>
            <a:r>
              <a:rPr lang="en-US" dirty="0" err="1" smtClean="0"/>
              <a:t>Siksika</a:t>
            </a:r>
            <a:endParaRPr lang="en-US" dirty="0" smtClean="0"/>
          </a:p>
          <a:p>
            <a:r>
              <a:rPr lang="en-US" dirty="0" err="1" smtClean="0"/>
              <a:t>Stoney</a:t>
            </a:r>
            <a:endParaRPr lang="en-US" dirty="0" smtClean="0"/>
          </a:p>
          <a:p>
            <a:r>
              <a:rPr lang="en-US" dirty="0" smtClean="0"/>
              <a:t>Sturgeon Lake</a:t>
            </a:r>
          </a:p>
          <a:p>
            <a:r>
              <a:rPr lang="en-US" dirty="0" smtClean="0"/>
              <a:t>Sucker Creek</a:t>
            </a:r>
          </a:p>
          <a:p>
            <a:r>
              <a:rPr lang="en-US" dirty="0" err="1" smtClean="0"/>
              <a:t>Sunchild</a:t>
            </a:r>
            <a:endParaRPr lang="en-US" dirty="0" smtClean="0"/>
          </a:p>
          <a:p>
            <a:r>
              <a:rPr lang="en-US" dirty="0" smtClean="0"/>
              <a:t>Tribal Chief Ventures</a:t>
            </a:r>
          </a:p>
          <a:p>
            <a:r>
              <a:rPr lang="en-US" dirty="0" err="1" smtClean="0"/>
              <a:t>Tsuu</a:t>
            </a:r>
            <a:r>
              <a:rPr lang="en-US" dirty="0" smtClean="0"/>
              <a:t> </a:t>
            </a:r>
            <a:r>
              <a:rPr lang="en-US" dirty="0" err="1" smtClean="0"/>
              <a:t>T’ina</a:t>
            </a:r>
            <a:endParaRPr lang="en-US" dirty="0" smtClean="0"/>
          </a:p>
          <a:p>
            <a:r>
              <a:rPr lang="en-US" dirty="0" smtClean="0"/>
              <a:t>Whitefish Lake (</a:t>
            </a:r>
            <a:r>
              <a:rPr lang="en-US" dirty="0" err="1" smtClean="0"/>
              <a:t>Goodfish</a:t>
            </a:r>
            <a:r>
              <a:rPr lang="en-US" dirty="0" smtClean="0"/>
              <a:t>)</a:t>
            </a:r>
          </a:p>
          <a:p>
            <a:r>
              <a:rPr lang="en-US" dirty="0" smtClean="0"/>
              <a:t>Whitefish Lake (</a:t>
            </a:r>
            <a:r>
              <a:rPr lang="en-US" dirty="0" err="1" smtClean="0"/>
              <a:t>Atikameg</a:t>
            </a:r>
            <a:r>
              <a:rPr lang="en-US" dirty="0" smtClean="0"/>
              <a:t>)</a:t>
            </a:r>
          </a:p>
          <a:p>
            <a:r>
              <a:rPr lang="en-US" dirty="0" smtClean="0"/>
              <a:t>Woodland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the Nations (so far)…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120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2-19 at 1.31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900" y="0"/>
            <a:ext cx="48892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64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impediments to learning are significant; the impediments to applying the learning are more so</a:t>
            </a:r>
          </a:p>
          <a:p>
            <a:r>
              <a:rPr lang="en-US" dirty="0" smtClean="0"/>
              <a:t>The logistics of hiring did not always match up with the schedule of the training</a:t>
            </a:r>
          </a:p>
          <a:p>
            <a:r>
              <a:rPr lang="en-US" dirty="0" smtClean="0"/>
              <a:t>The career contexts of FN clients on reserve are very, very different than the vast majority of non-FN Canadian clients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634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Managers and Directors attended the training</a:t>
            </a:r>
          </a:p>
          <a:p>
            <a:r>
              <a:rPr lang="en-US" dirty="0" smtClean="0"/>
              <a:t>Strong government support &amp; cooperation</a:t>
            </a:r>
          </a:p>
          <a:p>
            <a:pPr lvl="1"/>
            <a:r>
              <a:rPr lang="en-US" dirty="0" smtClean="0"/>
              <a:t>AANDC funded the program and the training adequately or better</a:t>
            </a:r>
          </a:p>
          <a:p>
            <a:pPr lvl="1"/>
            <a:r>
              <a:rPr lang="en-US" dirty="0" smtClean="0"/>
              <a:t>Alberta Human Services provided materials and allowed use of content, and will register graduates in its HRIS</a:t>
            </a:r>
          </a:p>
          <a:p>
            <a:pPr lvl="1"/>
            <a:r>
              <a:rPr lang="en-US" dirty="0" smtClean="0"/>
              <a:t>Nations accommodated a great deal of training time</a:t>
            </a:r>
          </a:p>
          <a:p>
            <a:r>
              <a:rPr lang="en-US" dirty="0" smtClean="0"/>
              <a:t>Credentials are important – IAEVG &amp; GCDF helps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Strengths &amp; Successes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Getting the same training as provincial government staff is important</a:t>
            </a:r>
          </a:p>
          <a:p>
            <a:r>
              <a:rPr lang="en-US" dirty="0" smtClean="0"/>
              <a:t>Nations adapted the content &amp; provided the context</a:t>
            </a:r>
          </a:p>
          <a:p>
            <a:pPr lvl="1"/>
            <a:r>
              <a:rPr lang="en-US" dirty="0" smtClean="0"/>
              <a:t>They will take what they can and adapt to their needs</a:t>
            </a:r>
          </a:p>
          <a:p>
            <a:r>
              <a:rPr lang="en-US" dirty="0" smtClean="0"/>
              <a:t>Graduation rate is high; overall program success for clients </a:t>
            </a:r>
            <a:r>
              <a:rPr lang="en-US" smtClean="0"/>
              <a:t>is dramatic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Strengths &amp; Successes (cont’d)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504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0067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28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006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81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0058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73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 working with AFOA – Alberta to develop a management training program for Social Development Directors</a:t>
            </a:r>
          </a:p>
          <a:p>
            <a:pPr lvl="1"/>
            <a:r>
              <a:rPr lang="en-US" dirty="0"/>
              <a:t>6</a:t>
            </a:r>
            <a:r>
              <a:rPr lang="en-US" dirty="0" smtClean="0"/>
              <a:t> courses ranging from “Leadership &amp; Ethics” to “Financial Accounting &amp; Reporting” plus a “capstone” course to put everything into practice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 – there’s more!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566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Designed originally for Alberta Human Services’ (HS) Career and Employment Consultants</a:t>
            </a:r>
          </a:p>
          <a:p>
            <a:r>
              <a:rPr lang="en-US" dirty="0" smtClean="0"/>
              <a:t>Competency-based – attendance, participation &amp; assignments are required</a:t>
            </a:r>
          </a:p>
          <a:p>
            <a:r>
              <a:rPr lang="en-US" dirty="0" smtClean="0"/>
              <a:t>Recognized by and contributes toward:</a:t>
            </a:r>
          </a:p>
          <a:p>
            <a:pPr lvl="1"/>
            <a:r>
              <a:rPr lang="en-US" dirty="0" smtClean="0"/>
              <a:t> IAEVG’s “Educational and Vocational Guidance Practitioner” (EVGP) designation</a:t>
            </a:r>
          </a:p>
          <a:p>
            <a:pPr lvl="1"/>
            <a:r>
              <a:rPr lang="en-US" dirty="0" smtClean="0"/>
              <a:t>“Global Career Development Facilitator” (GCDF) designation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Career Development Competency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735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E-mail or phone Dave </a:t>
            </a:r>
            <a:r>
              <a:rPr lang="en-US" dirty="0" err="1" smtClean="0"/>
              <a:t>Redekopp</a:t>
            </a:r>
            <a:r>
              <a:rPr lang="en-US" dirty="0" smtClean="0"/>
              <a:t>:</a:t>
            </a:r>
          </a:p>
          <a:p>
            <a:pPr marL="82296" indent="0">
              <a:buNone/>
            </a:pPr>
            <a:r>
              <a:rPr lang="en-US" dirty="0" smtClean="0"/>
              <a:t>780 451 1954</a:t>
            </a:r>
          </a:p>
          <a:p>
            <a:pPr marL="82296" indent="0">
              <a:buNone/>
            </a:pPr>
            <a:r>
              <a:rPr lang="en-US" dirty="0" err="1" smtClean="0"/>
              <a:t>liferole@telusplanet.net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Feedback is Welcome!</a:t>
            </a:r>
            <a:endParaRPr lang="en-US" dirty="0"/>
          </a:p>
        </p:txBody>
      </p:sp>
      <p:pic>
        <p:nvPicPr>
          <p:cNvPr id="4" name="Picture 3" descr="LRDG 201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964" y="4996381"/>
            <a:ext cx="6490593" cy="63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42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Career Development in </a:t>
            </a:r>
            <a:r>
              <a:rPr lang="en-CA" dirty="0" smtClean="0"/>
              <a:t>Community (2 days)</a:t>
            </a:r>
          </a:p>
          <a:p>
            <a:pPr lvl="1"/>
            <a:r>
              <a:rPr lang="en-CA" dirty="0" smtClean="0"/>
              <a:t>How do career &amp; employment services fit into broader community efforts regarding health, economic wellbeing, social wellbeing &amp; community development?</a:t>
            </a:r>
            <a:endParaRPr lang="en-US" dirty="0"/>
          </a:p>
          <a:p>
            <a:r>
              <a:rPr lang="en-CA" dirty="0"/>
              <a:t>Career Development and Employment Services </a:t>
            </a:r>
            <a:r>
              <a:rPr lang="en-CA" dirty="0" smtClean="0"/>
              <a:t>Administration (2 days)</a:t>
            </a:r>
          </a:p>
          <a:p>
            <a:pPr lvl="1"/>
            <a:r>
              <a:rPr lang="en-CA" dirty="0" smtClean="0"/>
              <a:t>How do career &amp; employment services work operationally? How do we go from policy to practice to filling out forms (and why)?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Courses Added to Introduce the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386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Foundations of Assessment (4 days)</a:t>
            </a:r>
          </a:p>
          <a:p>
            <a:pPr lvl="1"/>
            <a:r>
              <a:rPr lang="en-US" dirty="0" smtClean="0"/>
              <a:t>Basic </a:t>
            </a:r>
            <a:r>
              <a:rPr lang="en-US" dirty="0" err="1" smtClean="0"/>
              <a:t>counselling</a:t>
            </a:r>
            <a:r>
              <a:rPr lang="en-US" dirty="0" smtClean="0"/>
              <a:t> techniques</a:t>
            </a:r>
          </a:p>
          <a:p>
            <a:pPr lvl="1"/>
            <a:r>
              <a:rPr lang="en-US" dirty="0" smtClean="0"/>
              <a:t>Core career development ideas</a:t>
            </a:r>
          </a:p>
          <a:p>
            <a:r>
              <a:rPr lang="en-US" dirty="0" smtClean="0"/>
              <a:t>Assessment: Investing in Strength (4 days)</a:t>
            </a:r>
          </a:p>
          <a:p>
            <a:pPr lvl="1"/>
            <a:r>
              <a:rPr lang="en-US" dirty="0" smtClean="0"/>
              <a:t>Variety of ways of finding client strengths and creating plans to enhance strengths and reach goals</a:t>
            </a:r>
          </a:p>
          <a:p>
            <a:r>
              <a:rPr lang="en-US" dirty="0" smtClean="0"/>
              <a:t>Work Search Strategies (3 days)</a:t>
            </a:r>
          </a:p>
          <a:p>
            <a:pPr lvl="1"/>
            <a:r>
              <a:rPr lang="en-US" dirty="0" smtClean="0"/>
              <a:t>Helping clients find work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Courses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375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Labour</a:t>
            </a:r>
            <a:r>
              <a:rPr lang="en-US" dirty="0"/>
              <a:t> Market Information 101 (LMI 101</a:t>
            </a:r>
            <a:r>
              <a:rPr lang="en-US" dirty="0" smtClean="0"/>
              <a:t>) (2 days)</a:t>
            </a:r>
            <a:endParaRPr lang="en-US" dirty="0"/>
          </a:p>
          <a:p>
            <a:pPr lvl="1"/>
            <a:r>
              <a:rPr lang="en-US" dirty="0"/>
              <a:t>Fundamentals of finding and using </a:t>
            </a:r>
            <a:r>
              <a:rPr lang="en-US" dirty="0" smtClean="0"/>
              <a:t>LMI</a:t>
            </a:r>
          </a:p>
          <a:p>
            <a:r>
              <a:rPr lang="en-US" dirty="0" smtClean="0"/>
              <a:t>Using Tests and Tools (2 days)</a:t>
            </a:r>
          </a:p>
          <a:p>
            <a:pPr lvl="1"/>
            <a:r>
              <a:rPr lang="en-US" dirty="0" smtClean="0"/>
              <a:t>Finding, analyzing and using tests and career development resources</a:t>
            </a:r>
          </a:p>
          <a:p>
            <a:r>
              <a:rPr lang="en-US" dirty="0" smtClean="0"/>
              <a:t>Facilitating Individual &amp; Group Learning (3 days)</a:t>
            </a:r>
          </a:p>
          <a:p>
            <a:pPr lvl="1"/>
            <a:r>
              <a:rPr lang="en-US" dirty="0" smtClean="0"/>
              <a:t>Helping individuals acquire skills, knowledge &amp; attitudes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Courses (cont’d)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240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Work Maintenance: Providing Post-Employment </a:t>
            </a:r>
            <a:r>
              <a:rPr lang="en-CA" dirty="0" smtClean="0"/>
              <a:t>Supports (2 days)</a:t>
            </a:r>
          </a:p>
          <a:p>
            <a:pPr lvl="1"/>
            <a:r>
              <a:rPr lang="en-CA" dirty="0" smtClean="0"/>
              <a:t>How do we support people who gain employment so that they can stay employed? How do we help their families, employers &amp; community?</a:t>
            </a:r>
            <a:endParaRPr lang="en-US" dirty="0"/>
          </a:p>
          <a:p>
            <a:r>
              <a:rPr lang="en-CA" dirty="0"/>
              <a:t>Making it Work: Putting Skills into </a:t>
            </a:r>
            <a:r>
              <a:rPr lang="en-CA" dirty="0" smtClean="0"/>
              <a:t>Practice (2 days)</a:t>
            </a:r>
            <a:endParaRPr lang="en-US" dirty="0"/>
          </a:p>
          <a:p>
            <a:pPr lvl="1"/>
            <a:r>
              <a:rPr lang="en-US" dirty="0" smtClean="0"/>
              <a:t>How can we make sure we know which skills to use and when?</a:t>
            </a:r>
          </a:p>
          <a:p>
            <a:pPr lvl="1"/>
            <a:r>
              <a:rPr lang="en-US" dirty="0" smtClean="0"/>
              <a:t>Actors are deployed here for practice sessions!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Courses to Supplement the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57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Advanced ESD Policy (2 days)</a:t>
            </a:r>
          </a:p>
          <a:p>
            <a:pPr lvl="1"/>
            <a:r>
              <a:rPr lang="en-US" dirty="0" smtClean="0"/>
              <a:t>What are the details of ESD policy? How do we interpret and apply policy? How do we keep up with changes?</a:t>
            </a:r>
          </a:p>
          <a:p>
            <a:r>
              <a:rPr lang="en-US" dirty="0" smtClean="0"/>
              <a:t>Poverty, Self-Care &amp; Crisis Management in Community (3 days)</a:t>
            </a:r>
          </a:p>
          <a:p>
            <a:pPr lvl="1"/>
            <a:r>
              <a:rPr lang="en-US" dirty="0" smtClean="0"/>
              <a:t>How do we provide effective service and look after ourselves in rural, isolated and poor communities where crisis is normal?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Courses Currently Under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391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Integrating Programs and Services (2 days)</a:t>
            </a:r>
          </a:p>
          <a:p>
            <a:pPr lvl="1"/>
            <a:r>
              <a:rPr lang="en-US" dirty="0" smtClean="0"/>
              <a:t>How can we integrate programs and services inside and outside our community to make the best use of available resources and ensure clients don’t slip through the cracks?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Courses Currently Under Development (cont’d)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431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 courses now; 3 to be added</a:t>
            </a:r>
          </a:p>
          <a:p>
            <a:r>
              <a:rPr lang="en-US" dirty="0" smtClean="0"/>
              <a:t>25 training days now; 32 in total</a:t>
            </a:r>
          </a:p>
          <a:p>
            <a:r>
              <a:rPr lang="en-US" dirty="0" smtClean="0"/>
              <a:t>175 training hours now; 214 in total</a:t>
            </a:r>
          </a:p>
          <a:p>
            <a:r>
              <a:rPr lang="en-US" dirty="0" smtClean="0"/>
              <a:t>15 facilitators</a:t>
            </a:r>
          </a:p>
          <a:p>
            <a:r>
              <a:rPr lang="en-US" dirty="0" smtClean="0"/>
              <a:t>9 cohorts or groups of participants</a:t>
            </a:r>
          </a:p>
          <a:p>
            <a:r>
              <a:rPr lang="en-US" dirty="0" smtClean="0"/>
              <a:t>6 training locations (Calgary, Edmonton, </a:t>
            </a:r>
            <a:r>
              <a:rPr lang="en-US" dirty="0" err="1" smtClean="0"/>
              <a:t>Lethbridge</a:t>
            </a:r>
            <a:r>
              <a:rPr lang="en-US" dirty="0" smtClean="0"/>
              <a:t>, Saint Paul, Slave Lake, </a:t>
            </a:r>
            <a:r>
              <a:rPr lang="en-US" dirty="0" err="1" smtClean="0"/>
              <a:t>Wetaskiwin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the Numbers…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309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3430</TotalTime>
  <Words>900</Words>
  <Application>Microsoft Macintosh PowerPoint</Application>
  <PresentationFormat>On-screen Show (4:3)</PresentationFormat>
  <Paragraphs>117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Waveform</vt:lpstr>
      <vt:lpstr>Career Development Competency Program for First Nation Practitioners</vt:lpstr>
      <vt:lpstr>Career Development Competency Program</vt:lpstr>
      <vt:lpstr>New Courses Added to Introduce the Program</vt:lpstr>
      <vt:lpstr>Existing Courses</vt:lpstr>
      <vt:lpstr>Existing Courses (cont’d)</vt:lpstr>
      <vt:lpstr>New Courses to Supplement the Program</vt:lpstr>
      <vt:lpstr>New Courses Currently Under Development</vt:lpstr>
      <vt:lpstr>New Courses Currently Under Development (cont’d)</vt:lpstr>
      <vt:lpstr>By the Numbers…</vt:lpstr>
      <vt:lpstr>By the Numbers (cont’d)</vt:lpstr>
      <vt:lpstr>By the Nations (so far)…</vt:lpstr>
      <vt:lpstr>PowerPoint Presentation</vt:lpstr>
      <vt:lpstr>Challenges</vt:lpstr>
      <vt:lpstr>Strengths &amp; Successes</vt:lpstr>
      <vt:lpstr>Strengths &amp; Successes (cont’d)</vt:lpstr>
      <vt:lpstr>PowerPoint Presentation</vt:lpstr>
      <vt:lpstr>PowerPoint Presentation</vt:lpstr>
      <vt:lpstr>PowerPoint Presentation</vt:lpstr>
      <vt:lpstr>Wait – there’s more!</vt:lpstr>
      <vt:lpstr>All Feedback is Welcome!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Development Competency Program</dc:title>
  <dc:creator>liferole</dc:creator>
  <cp:lastModifiedBy>liferole</cp:lastModifiedBy>
  <cp:revision>47</cp:revision>
  <dcterms:created xsi:type="dcterms:W3CDTF">2013-03-25T16:55:15Z</dcterms:created>
  <dcterms:modified xsi:type="dcterms:W3CDTF">2015-05-27T14:45:44Z</dcterms:modified>
</cp:coreProperties>
</file>