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4" r:id="rId1"/>
  </p:sldMasterIdLst>
  <p:notesMasterIdLst>
    <p:notesMasterId r:id="rId27"/>
  </p:notesMasterIdLst>
  <p:handoutMasterIdLst>
    <p:handoutMasterId r:id="rId28"/>
  </p:handoutMasterIdLst>
  <p:sldIdLst>
    <p:sldId id="256" r:id="rId2"/>
    <p:sldId id="430" r:id="rId3"/>
    <p:sldId id="429" r:id="rId4"/>
    <p:sldId id="410" r:id="rId5"/>
    <p:sldId id="304" r:id="rId6"/>
    <p:sldId id="407" r:id="rId7"/>
    <p:sldId id="305" r:id="rId8"/>
    <p:sldId id="369" r:id="rId9"/>
    <p:sldId id="372" r:id="rId10"/>
    <p:sldId id="324" r:id="rId11"/>
    <p:sldId id="332" r:id="rId12"/>
    <p:sldId id="355" r:id="rId13"/>
    <p:sldId id="375" r:id="rId14"/>
    <p:sldId id="423" r:id="rId15"/>
    <p:sldId id="374" r:id="rId16"/>
    <p:sldId id="431" r:id="rId17"/>
    <p:sldId id="432" r:id="rId18"/>
    <p:sldId id="382" r:id="rId19"/>
    <p:sldId id="296" r:id="rId20"/>
    <p:sldId id="320" r:id="rId21"/>
    <p:sldId id="363" r:id="rId22"/>
    <p:sldId id="424" r:id="rId23"/>
    <p:sldId id="425" r:id="rId24"/>
    <p:sldId id="426" r:id="rId25"/>
    <p:sldId id="32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n0/b2z7pvDQtIKsy9JXMKQ==" hashData="AB67Ybi1jzyAxbYAoswat1fjrh0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373" autoAdjust="0"/>
    <p:restoredTop sz="81030" autoAdjust="0"/>
  </p:normalViewPr>
  <p:slideViewPr>
    <p:cSldViewPr>
      <p:cViewPr varScale="1">
        <p:scale>
          <a:sx n="105" d="100"/>
          <a:sy n="105" d="100"/>
        </p:scale>
        <p:origin x="112" y="3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A7C5B0-5227-4C8B-AA01-92D448A818AF}" type="doc">
      <dgm:prSet loTypeId="urn:microsoft.com/office/officeart/2005/8/layout/radial6" loCatId="cycle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AA34E75-C871-4636-82AC-E87B52167F2D}">
      <dgm:prSet phldrT="[Text]"/>
      <dgm:spPr/>
      <dgm:t>
        <a:bodyPr/>
        <a:lstStyle/>
        <a:p>
          <a:r>
            <a:rPr lang="en-US" dirty="0" smtClean="0"/>
            <a:t>YOU</a:t>
          </a:r>
          <a:endParaRPr lang="en-US" dirty="0"/>
        </a:p>
      </dgm:t>
    </dgm:pt>
    <dgm:pt modelId="{7951B0F9-C179-4EF5-82AB-9C0960BAD989}" type="parTrans" cxnId="{650CFF69-2CB2-4304-8E6F-0C50330F4E83}">
      <dgm:prSet/>
      <dgm:spPr/>
      <dgm:t>
        <a:bodyPr/>
        <a:lstStyle/>
        <a:p>
          <a:endParaRPr lang="en-US"/>
        </a:p>
      </dgm:t>
    </dgm:pt>
    <dgm:pt modelId="{D4C38F3D-FB10-4FFF-B562-EB61B4FD0556}" type="sibTrans" cxnId="{650CFF69-2CB2-4304-8E6F-0C50330F4E83}">
      <dgm:prSet/>
      <dgm:spPr/>
      <dgm:t>
        <a:bodyPr/>
        <a:lstStyle/>
        <a:p>
          <a:endParaRPr lang="en-US"/>
        </a:p>
      </dgm:t>
    </dgm:pt>
    <dgm:pt modelId="{AC3E7205-C590-4C12-9D02-2D2D91E25E73}">
      <dgm:prSet phldrT="[Text]"/>
      <dgm:spPr/>
      <dgm:t>
        <a:bodyPr/>
        <a:lstStyle/>
        <a:p>
          <a:r>
            <a:rPr lang="en-US" dirty="0" smtClean="0"/>
            <a:t>Service Providers</a:t>
          </a:r>
        </a:p>
        <a:p>
          <a:r>
            <a:rPr lang="en-US" dirty="0" smtClean="0"/>
            <a:t>Stakeholders</a:t>
          </a:r>
        </a:p>
      </dgm:t>
    </dgm:pt>
    <dgm:pt modelId="{C72E16C8-A3A3-4D61-BA9F-136C8BBE749A}" type="parTrans" cxnId="{3417AD69-EAA2-43F0-8528-859C472288BF}">
      <dgm:prSet/>
      <dgm:spPr/>
      <dgm:t>
        <a:bodyPr/>
        <a:lstStyle/>
        <a:p>
          <a:endParaRPr lang="en-US"/>
        </a:p>
      </dgm:t>
    </dgm:pt>
    <dgm:pt modelId="{188A0AD8-3361-466A-980F-FD629CABEA5D}" type="sibTrans" cxnId="{3417AD69-EAA2-43F0-8528-859C472288BF}">
      <dgm:prSet/>
      <dgm:spPr/>
      <dgm:t>
        <a:bodyPr/>
        <a:lstStyle/>
        <a:p>
          <a:endParaRPr lang="en-US"/>
        </a:p>
      </dgm:t>
    </dgm:pt>
    <dgm:pt modelId="{053550CC-D558-47D3-BB85-AEC146FC1E73}">
      <dgm:prSet phldrT="[Text]"/>
      <dgm:spPr/>
      <dgm:t>
        <a:bodyPr/>
        <a:lstStyle/>
        <a:p>
          <a:r>
            <a:rPr lang="en-US" dirty="0" smtClean="0"/>
            <a:t>Your Boss</a:t>
          </a:r>
        </a:p>
        <a:p>
          <a:r>
            <a:rPr lang="en-US" dirty="0" smtClean="0"/>
            <a:t>Future Prospects</a:t>
          </a:r>
          <a:endParaRPr lang="en-US" dirty="0"/>
        </a:p>
      </dgm:t>
    </dgm:pt>
    <dgm:pt modelId="{EEAEC8F7-C456-4B17-A39A-8C9F0CE7FF7F}" type="parTrans" cxnId="{671463A1-BD77-4E7B-8641-51B69E711DE6}">
      <dgm:prSet/>
      <dgm:spPr/>
      <dgm:t>
        <a:bodyPr/>
        <a:lstStyle/>
        <a:p>
          <a:endParaRPr lang="en-US"/>
        </a:p>
      </dgm:t>
    </dgm:pt>
    <dgm:pt modelId="{274A1F7C-FF7D-49DF-BC19-A31740450024}" type="sibTrans" cxnId="{671463A1-BD77-4E7B-8641-51B69E711DE6}">
      <dgm:prSet/>
      <dgm:spPr/>
      <dgm:t>
        <a:bodyPr/>
        <a:lstStyle/>
        <a:p>
          <a:endParaRPr lang="en-US"/>
        </a:p>
      </dgm:t>
    </dgm:pt>
    <dgm:pt modelId="{C86AF644-A202-465B-986C-F66F4C0A09FE}">
      <dgm:prSet phldrT="[Text]"/>
      <dgm:spPr/>
      <dgm:t>
        <a:bodyPr/>
        <a:lstStyle/>
        <a:p>
          <a:r>
            <a:rPr lang="en-US" dirty="0" smtClean="0"/>
            <a:t>Colleagues</a:t>
          </a:r>
        </a:p>
        <a:p>
          <a:r>
            <a:rPr lang="en-US" dirty="0" smtClean="0"/>
            <a:t>Peers</a:t>
          </a:r>
        </a:p>
        <a:p>
          <a:r>
            <a:rPr lang="en-US" dirty="0" smtClean="0"/>
            <a:t>Past Colleagues</a:t>
          </a:r>
          <a:endParaRPr lang="en-US" dirty="0"/>
        </a:p>
      </dgm:t>
    </dgm:pt>
    <dgm:pt modelId="{C779C0AF-D271-4A58-BB19-C35BD8C60CE1}" type="parTrans" cxnId="{A154A5B9-5EC8-471A-96F8-FE21466BD2C0}">
      <dgm:prSet/>
      <dgm:spPr/>
      <dgm:t>
        <a:bodyPr/>
        <a:lstStyle/>
        <a:p>
          <a:endParaRPr lang="en-US"/>
        </a:p>
      </dgm:t>
    </dgm:pt>
    <dgm:pt modelId="{FD225BFA-EC92-4709-8193-75F266C9714F}" type="sibTrans" cxnId="{A154A5B9-5EC8-471A-96F8-FE21466BD2C0}">
      <dgm:prSet/>
      <dgm:spPr/>
      <dgm:t>
        <a:bodyPr/>
        <a:lstStyle/>
        <a:p>
          <a:endParaRPr lang="en-US"/>
        </a:p>
      </dgm:t>
    </dgm:pt>
    <dgm:pt modelId="{ABCADF7A-7ED1-44EC-B608-BFA2456D0BF1}">
      <dgm:prSet phldrT="[Text]"/>
      <dgm:spPr/>
      <dgm:t>
        <a:bodyPr/>
        <a:lstStyle/>
        <a:p>
          <a:r>
            <a:rPr lang="en-US" dirty="0" smtClean="0"/>
            <a:t>Clients</a:t>
          </a:r>
        </a:p>
        <a:p>
          <a:r>
            <a:rPr lang="en-US" dirty="0" smtClean="0"/>
            <a:t>Customers</a:t>
          </a:r>
        </a:p>
        <a:p>
          <a:r>
            <a:rPr lang="en-US" dirty="0" smtClean="0"/>
            <a:t>Public</a:t>
          </a:r>
          <a:endParaRPr lang="en-US" dirty="0"/>
        </a:p>
      </dgm:t>
    </dgm:pt>
    <dgm:pt modelId="{8A1E2C0D-A1DE-4345-9535-20746F249212}" type="parTrans" cxnId="{9426A0FF-575B-4451-AC2F-24F426AAFB4C}">
      <dgm:prSet/>
      <dgm:spPr/>
      <dgm:t>
        <a:bodyPr/>
        <a:lstStyle/>
        <a:p>
          <a:endParaRPr lang="en-US"/>
        </a:p>
      </dgm:t>
    </dgm:pt>
    <dgm:pt modelId="{550C664F-08C6-4AB0-A8BA-427258162553}" type="sibTrans" cxnId="{9426A0FF-575B-4451-AC2F-24F426AAFB4C}">
      <dgm:prSet/>
      <dgm:spPr/>
      <dgm:t>
        <a:bodyPr/>
        <a:lstStyle/>
        <a:p>
          <a:endParaRPr lang="en-US"/>
        </a:p>
      </dgm:t>
    </dgm:pt>
    <dgm:pt modelId="{DA4DB111-7C98-44ED-BC7C-C91D7DDAE81E}" type="pres">
      <dgm:prSet presAssocID="{78A7C5B0-5227-4C8B-AA01-92D448A818A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AF0A74-5C53-4808-8A77-31B80B0E5BF6}" type="pres">
      <dgm:prSet presAssocID="{0AA34E75-C871-4636-82AC-E87B52167F2D}" presName="centerShape" presStyleLbl="node0" presStyleIdx="0" presStyleCnt="1"/>
      <dgm:spPr/>
      <dgm:t>
        <a:bodyPr/>
        <a:lstStyle/>
        <a:p>
          <a:endParaRPr lang="en-US"/>
        </a:p>
      </dgm:t>
    </dgm:pt>
    <dgm:pt modelId="{21E2B31A-E4B2-4ECF-88AA-8FCC85E6F254}" type="pres">
      <dgm:prSet presAssocID="{AC3E7205-C590-4C12-9D02-2D2D91E25E7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40D28C-C6E5-4D3D-829E-B2E72DEC6932}" type="pres">
      <dgm:prSet presAssocID="{AC3E7205-C590-4C12-9D02-2D2D91E25E73}" presName="dummy" presStyleCnt="0"/>
      <dgm:spPr/>
    </dgm:pt>
    <dgm:pt modelId="{C09C0B9D-C626-4352-937F-E565C32A1F1A}" type="pres">
      <dgm:prSet presAssocID="{188A0AD8-3361-466A-980F-FD629CABEA5D}" presName="sibTrans" presStyleLbl="sibTrans2D1" presStyleIdx="0" presStyleCnt="4"/>
      <dgm:spPr/>
      <dgm:t>
        <a:bodyPr/>
        <a:lstStyle/>
        <a:p>
          <a:endParaRPr lang="en-US"/>
        </a:p>
      </dgm:t>
    </dgm:pt>
    <dgm:pt modelId="{18949E23-5716-41EE-8482-AD899487C22A}" type="pres">
      <dgm:prSet presAssocID="{053550CC-D558-47D3-BB85-AEC146FC1E7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44C63-152D-4BA0-B4E1-6E36758E97BB}" type="pres">
      <dgm:prSet presAssocID="{053550CC-D558-47D3-BB85-AEC146FC1E73}" presName="dummy" presStyleCnt="0"/>
      <dgm:spPr/>
    </dgm:pt>
    <dgm:pt modelId="{47906407-956C-4DBE-95F5-60B3E34737A1}" type="pres">
      <dgm:prSet presAssocID="{274A1F7C-FF7D-49DF-BC19-A3174045002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585FE9A8-D8F9-48B3-BD89-BCB8D40C3B62}" type="pres">
      <dgm:prSet presAssocID="{C86AF644-A202-465B-986C-F66F4C0A09F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A87214-CB21-4889-AF91-57B4116DD7F6}" type="pres">
      <dgm:prSet presAssocID="{C86AF644-A202-465B-986C-F66F4C0A09FE}" presName="dummy" presStyleCnt="0"/>
      <dgm:spPr/>
    </dgm:pt>
    <dgm:pt modelId="{607E6A0A-3655-4CA6-91D8-44B285A4941A}" type="pres">
      <dgm:prSet presAssocID="{FD225BFA-EC92-4709-8193-75F266C9714F}" presName="sibTrans" presStyleLbl="sibTrans2D1" presStyleIdx="2" presStyleCnt="4"/>
      <dgm:spPr/>
      <dgm:t>
        <a:bodyPr/>
        <a:lstStyle/>
        <a:p>
          <a:endParaRPr lang="en-US"/>
        </a:p>
      </dgm:t>
    </dgm:pt>
    <dgm:pt modelId="{819BC320-0E3F-4F15-A919-57F70CA02FCD}" type="pres">
      <dgm:prSet presAssocID="{ABCADF7A-7ED1-44EC-B608-BFA2456D0BF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156E6F-80BF-4EEB-9889-1CA1A20B7461}" type="pres">
      <dgm:prSet presAssocID="{ABCADF7A-7ED1-44EC-B608-BFA2456D0BF1}" presName="dummy" presStyleCnt="0"/>
      <dgm:spPr/>
    </dgm:pt>
    <dgm:pt modelId="{0DD71EEF-493C-4E91-89BE-3AD922D5DFEC}" type="pres">
      <dgm:prSet presAssocID="{550C664F-08C6-4AB0-A8BA-427258162553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C438E38A-2BBD-FB4B-B396-20EF4C7060D7}" type="presOf" srcId="{0AA34E75-C871-4636-82AC-E87B52167F2D}" destId="{E6AF0A74-5C53-4808-8A77-31B80B0E5BF6}" srcOrd="0" destOrd="0" presId="urn:microsoft.com/office/officeart/2005/8/layout/radial6"/>
    <dgm:cxn modelId="{3B6E18B7-8328-9946-B41F-1FC55DF8845E}" type="presOf" srcId="{274A1F7C-FF7D-49DF-BC19-A31740450024}" destId="{47906407-956C-4DBE-95F5-60B3E34737A1}" srcOrd="0" destOrd="0" presId="urn:microsoft.com/office/officeart/2005/8/layout/radial6"/>
    <dgm:cxn modelId="{9426A0FF-575B-4451-AC2F-24F426AAFB4C}" srcId="{0AA34E75-C871-4636-82AC-E87B52167F2D}" destId="{ABCADF7A-7ED1-44EC-B608-BFA2456D0BF1}" srcOrd="3" destOrd="0" parTransId="{8A1E2C0D-A1DE-4345-9535-20746F249212}" sibTransId="{550C664F-08C6-4AB0-A8BA-427258162553}"/>
    <dgm:cxn modelId="{A154A5B9-5EC8-471A-96F8-FE21466BD2C0}" srcId="{0AA34E75-C871-4636-82AC-E87B52167F2D}" destId="{C86AF644-A202-465B-986C-F66F4C0A09FE}" srcOrd="2" destOrd="0" parTransId="{C779C0AF-D271-4A58-BB19-C35BD8C60CE1}" sibTransId="{FD225BFA-EC92-4709-8193-75F266C9714F}"/>
    <dgm:cxn modelId="{C107D471-BDA1-C04A-9478-B60E62165B50}" type="presOf" srcId="{C86AF644-A202-465B-986C-F66F4C0A09FE}" destId="{585FE9A8-D8F9-48B3-BD89-BCB8D40C3B62}" srcOrd="0" destOrd="0" presId="urn:microsoft.com/office/officeart/2005/8/layout/radial6"/>
    <dgm:cxn modelId="{C196BFBB-0505-2049-B53B-836AAE2F7036}" type="presOf" srcId="{78A7C5B0-5227-4C8B-AA01-92D448A818AF}" destId="{DA4DB111-7C98-44ED-BC7C-C91D7DDAE81E}" srcOrd="0" destOrd="0" presId="urn:microsoft.com/office/officeart/2005/8/layout/radial6"/>
    <dgm:cxn modelId="{D4B4C6CA-4E23-044B-9F9C-85F1E55C3E4D}" type="presOf" srcId="{ABCADF7A-7ED1-44EC-B608-BFA2456D0BF1}" destId="{819BC320-0E3F-4F15-A919-57F70CA02FCD}" srcOrd="0" destOrd="0" presId="urn:microsoft.com/office/officeart/2005/8/layout/radial6"/>
    <dgm:cxn modelId="{DA9CCC8F-9957-3B44-83F8-A95947090ECC}" type="presOf" srcId="{550C664F-08C6-4AB0-A8BA-427258162553}" destId="{0DD71EEF-493C-4E91-89BE-3AD922D5DFEC}" srcOrd="0" destOrd="0" presId="urn:microsoft.com/office/officeart/2005/8/layout/radial6"/>
    <dgm:cxn modelId="{671463A1-BD77-4E7B-8641-51B69E711DE6}" srcId="{0AA34E75-C871-4636-82AC-E87B52167F2D}" destId="{053550CC-D558-47D3-BB85-AEC146FC1E73}" srcOrd="1" destOrd="0" parTransId="{EEAEC8F7-C456-4B17-A39A-8C9F0CE7FF7F}" sibTransId="{274A1F7C-FF7D-49DF-BC19-A31740450024}"/>
    <dgm:cxn modelId="{3417AD69-EAA2-43F0-8528-859C472288BF}" srcId="{0AA34E75-C871-4636-82AC-E87B52167F2D}" destId="{AC3E7205-C590-4C12-9D02-2D2D91E25E73}" srcOrd="0" destOrd="0" parTransId="{C72E16C8-A3A3-4D61-BA9F-136C8BBE749A}" sibTransId="{188A0AD8-3361-466A-980F-FD629CABEA5D}"/>
    <dgm:cxn modelId="{0FD7EFA4-A48D-6F43-B16D-FF1E7E8CC2F1}" type="presOf" srcId="{188A0AD8-3361-466A-980F-FD629CABEA5D}" destId="{C09C0B9D-C626-4352-937F-E565C32A1F1A}" srcOrd="0" destOrd="0" presId="urn:microsoft.com/office/officeart/2005/8/layout/radial6"/>
    <dgm:cxn modelId="{650CFF69-2CB2-4304-8E6F-0C50330F4E83}" srcId="{78A7C5B0-5227-4C8B-AA01-92D448A818AF}" destId="{0AA34E75-C871-4636-82AC-E87B52167F2D}" srcOrd="0" destOrd="0" parTransId="{7951B0F9-C179-4EF5-82AB-9C0960BAD989}" sibTransId="{D4C38F3D-FB10-4FFF-B562-EB61B4FD0556}"/>
    <dgm:cxn modelId="{E3092DE8-25D9-5A46-9B39-D7E30EB64621}" type="presOf" srcId="{053550CC-D558-47D3-BB85-AEC146FC1E73}" destId="{18949E23-5716-41EE-8482-AD899487C22A}" srcOrd="0" destOrd="0" presId="urn:microsoft.com/office/officeart/2005/8/layout/radial6"/>
    <dgm:cxn modelId="{DF072D7B-4603-F548-BDB9-D7D78A6A478D}" type="presOf" srcId="{AC3E7205-C590-4C12-9D02-2D2D91E25E73}" destId="{21E2B31A-E4B2-4ECF-88AA-8FCC85E6F254}" srcOrd="0" destOrd="0" presId="urn:microsoft.com/office/officeart/2005/8/layout/radial6"/>
    <dgm:cxn modelId="{CA809315-4B30-7241-B392-3555B53B2D8E}" type="presOf" srcId="{FD225BFA-EC92-4709-8193-75F266C9714F}" destId="{607E6A0A-3655-4CA6-91D8-44B285A4941A}" srcOrd="0" destOrd="0" presId="urn:microsoft.com/office/officeart/2005/8/layout/radial6"/>
    <dgm:cxn modelId="{C79A63A1-82C3-774F-81C8-7A7C20839FB0}" type="presParOf" srcId="{DA4DB111-7C98-44ED-BC7C-C91D7DDAE81E}" destId="{E6AF0A74-5C53-4808-8A77-31B80B0E5BF6}" srcOrd="0" destOrd="0" presId="urn:microsoft.com/office/officeart/2005/8/layout/radial6"/>
    <dgm:cxn modelId="{2084AF0C-95C7-2F43-AE06-D2B50BFB9DEF}" type="presParOf" srcId="{DA4DB111-7C98-44ED-BC7C-C91D7DDAE81E}" destId="{21E2B31A-E4B2-4ECF-88AA-8FCC85E6F254}" srcOrd="1" destOrd="0" presId="urn:microsoft.com/office/officeart/2005/8/layout/radial6"/>
    <dgm:cxn modelId="{630C020E-8D9E-E84C-8055-1CBEA944DA30}" type="presParOf" srcId="{DA4DB111-7C98-44ED-BC7C-C91D7DDAE81E}" destId="{A740D28C-C6E5-4D3D-829E-B2E72DEC6932}" srcOrd="2" destOrd="0" presId="urn:microsoft.com/office/officeart/2005/8/layout/radial6"/>
    <dgm:cxn modelId="{9CCE29F5-F533-3848-AFF3-49F1F635C2F0}" type="presParOf" srcId="{DA4DB111-7C98-44ED-BC7C-C91D7DDAE81E}" destId="{C09C0B9D-C626-4352-937F-E565C32A1F1A}" srcOrd="3" destOrd="0" presId="urn:microsoft.com/office/officeart/2005/8/layout/radial6"/>
    <dgm:cxn modelId="{667600F7-9B03-9345-A165-95219DC39D79}" type="presParOf" srcId="{DA4DB111-7C98-44ED-BC7C-C91D7DDAE81E}" destId="{18949E23-5716-41EE-8482-AD899487C22A}" srcOrd="4" destOrd="0" presId="urn:microsoft.com/office/officeart/2005/8/layout/radial6"/>
    <dgm:cxn modelId="{7A1C8496-473C-D14A-9727-DF2AF2CEFFDB}" type="presParOf" srcId="{DA4DB111-7C98-44ED-BC7C-C91D7DDAE81E}" destId="{22544C63-152D-4BA0-B4E1-6E36758E97BB}" srcOrd="5" destOrd="0" presId="urn:microsoft.com/office/officeart/2005/8/layout/radial6"/>
    <dgm:cxn modelId="{AD1B8C3E-AD3A-B843-B6A9-0425FFC2B179}" type="presParOf" srcId="{DA4DB111-7C98-44ED-BC7C-C91D7DDAE81E}" destId="{47906407-956C-4DBE-95F5-60B3E34737A1}" srcOrd="6" destOrd="0" presId="urn:microsoft.com/office/officeart/2005/8/layout/radial6"/>
    <dgm:cxn modelId="{F90EC155-2E87-1A49-ABD1-5FA997B17927}" type="presParOf" srcId="{DA4DB111-7C98-44ED-BC7C-C91D7DDAE81E}" destId="{585FE9A8-D8F9-48B3-BD89-BCB8D40C3B62}" srcOrd="7" destOrd="0" presId="urn:microsoft.com/office/officeart/2005/8/layout/radial6"/>
    <dgm:cxn modelId="{B7D11588-034A-CD4A-AE36-46C930EF29F7}" type="presParOf" srcId="{DA4DB111-7C98-44ED-BC7C-C91D7DDAE81E}" destId="{61A87214-CB21-4889-AF91-57B4116DD7F6}" srcOrd="8" destOrd="0" presId="urn:microsoft.com/office/officeart/2005/8/layout/radial6"/>
    <dgm:cxn modelId="{CB8560B9-1F81-664A-9305-2DC6670D3E25}" type="presParOf" srcId="{DA4DB111-7C98-44ED-BC7C-C91D7DDAE81E}" destId="{607E6A0A-3655-4CA6-91D8-44B285A4941A}" srcOrd="9" destOrd="0" presId="urn:microsoft.com/office/officeart/2005/8/layout/radial6"/>
    <dgm:cxn modelId="{916A0B77-2A08-5848-A98A-12991CE13E51}" type="presParOf" srcId="{DA4DB111-7C98-44ED-BC7C-C91D7DDAE81E}" destId="{819BC320-0E3F-4F15-A919-57F70CA02FCD}" srcOrd="10" destOrd="0" presId="urn:microsoft.com/office/officeart/2005/8/layout/radial6"/>
    <dgm:cxn modelId="{4073F1AF-ED24-374B-9D0F-874C033D6EEB}" type="presParOf" srcId="{DA4DB111-7C98-44ED-BC7C-C91D7DDAE81E}" destId="{46156E6F-80BF-4EEB-9889-1CA1A20B7461}" srcOrd="11" destOrd="0" presId="urn:microsoft.com/office/officeart/2005/8/layout/radial6"/>
    <dgm:cxn modelId="{929727EC-2CE4-F640-AC68-F07D20BE05B6}" type="presParOf" srcId="{DA4DB111-7C98-44ED-BC7C-C91D7DDAE81E}" destId="{0DD71EEF-493C-4E91-89BE-3AD922D5DFEC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1C97F8-6948-4E48-B054-2FE8A4A246DC}" type="doc">
      <dgm:prSet loTypeId="urn:microsoft.com/office/officeart/2005/8/layout/gear1" loCatId="cycle" qsTypeId="urn:microsoft.com/office/officeart/2005/8/quickstyle/simple4" qsCatId="simple" csTypeId="urn:microsoft.com/office/officeart/2005/8/colors/colorful1" csCatId="colorful" phldr="1"/>
      <dgm:spPr/>
    </dgm:pt>
    <dgm:pt modelId="{5F74AB2D-BE75-4095-A9F9-2F67BF3E8736}">
      <dgm:prSet phldrT="[Text]"/>
      <dgm:spPr/>
      <dgm:t>
        <a:bodyPr/>
        <a:lstStyle/>
        <a:p>
          <a:r>
            <a:rPr lang="en-US" dirty="0" smtClean="0"/>
            <a:t>OPPORTUNITY:</a:t>
          </a:r>
        </a:p>
        <a:p>
          <a:r>
            <a:rPr lang="en-US" dirty="0" smtClean="0"/>
            <a:t>INDUSTRIES</a:t>
          </a:r>
        </a:p>
        <a:p>
          <a:r>
            <a:rPr lang="en-US" dirty="0" smtClean="0"/>
            <a:t>SECTORS</a:t>
          </a:r>
        </a:p>
        <a:p>
          <a:r>
            <a:rPr lang="en-US" dirty="0" smtClean="0"/>
            <a:t>REGIONS</a:t>
          </a:r>
          <a:endParaRPr lang="en-US" dirty="0"/>
        </a:p>
      </dgm:t>
    </dgm:pt>
    <dgm:pt modelId="{D4878F5B-BBC6-44B8-AB30-E598CE2D0466}" type="parTrans" cxnId="{5DA26837-6DE2-4BE5-964D-D4EA0FEB7050}">
      <dgm:prSet/>
      <dgm:spPr/>
      <dgm:t>
        <a:bodyPr/>
        <a:lstStyle/>
        <a:p>
          <a:endParaRPr lang="en-US"/>
        </a:p>
      </dgm:t>
    </dgm:pt>
    <dgm:pt modelId="{8C5F543C-ACCA-4BC5-B11D-0C2B2812F8C3}" type="sibTrans" cxnId="{5DA26837-6DE2-4BE5-964D-D4EA0FEB7050}">
      <dgm:prSet/>
      <dgm:spPr/>
      <dgm:t>
        <a:bodyPr/>
        <a:lstStyle/>
        <a:p>
          <a:endParaRPr lang="en-US"/>
        </a:p>
      </dgm:t>
    </dgm:pt>
    <dgm:pt modelId="{40FC4BAE-9554-43DD-B61C-7E5ABC7A4E29}">
      <dgm:prSet phldrT="[Text]"/>
      <dgm:spPr/>
      <dgm:t>
        <a:bodyPr/>
        <a:lstStyle/>
        <a:p>
          <a:r>
            <a:rPr lang="en-US" dirty="0" smtClean="0"/>
            <a:t>Gen X,</a:t>
          </a:r>
        </a:p>
        <a:p>
          <a:r>
            <a:rPr lang="en-US" dirty="0" smtClean="0"/>
            <a:t>Gen Y</a:t>
          </a:r>
        </a:p>
        <a:p>
          <a:r>
            <a:rPr lang="en-US" dirty="0" smtClean="0"/>
            <a:t>Boomers</a:t>
          </a:r>
        </a:p>
        <a:p>
          <a:r>
            <a:rPr lang="en-US" dirty="0" smtClean="0"/>
            <a:t>Zoomers</a:t>
          </a:r>
          <a:endParaRPr lang="en-US" dirty="0"/>
        </a:p>
      </dgm:t>
    </dgm:pt>
    <dgm:pt modelId="{D16F7F21-5C98-4236-B921-367635CE3CB8}" type="parTrans" cxnId="{CEC2EB48-B38F-4FCE-A2B8-2A3BCEE163D5}">
      <dgm:prSet/>
      <dgm:spPr/>
      <dgm:t>
        <a:bodyPr/>
        <a:lstStyle/>
        <a:p>
          <a:endParaRPr lang="en-US"/>
        </a:p>
      </dgm:t>
    </dgm:pt>
    <dgm:pt modelId="{0DD345F7-D25D-45CF-B416-DC70421975D6}" type="sibTrans" cxnId="{CEC2EB48-B38F-4FCE-A2B8-2A3BCEE163D5}">
      <dgm:prSet/>
      <dgm:spPr/>
      <dgm:t>
        <a:bodyPr/>
        <a:lstStyle/>
        <a:p>
          <a:endParaRPr lang="en-US"/>
        </a:p>
      </dgm:t>
    </dgm:pt>
    <dgm:pt modelId="{80F1F3F4-DB5F-45E8-9BA1-F12FEA266516}">
      <dgm:prSet phldrT="[Text]"/>
      <dgm:spPr/>
      <dgm:t>
        <a:bodyPr/>
        <a:lstStyle/>
        <a:p>
          <a:r>
            <a:rPr lang="en-US" dirty="0" smtClean="0"/>
            <a:t>YOUR NETWORK</a:t>
          </a:r>
          <a:endParaRPr lang="en-US" dirty="0"/>
        </a:p>
      </dgm:t>
    </dgm:pt>
    <dgm:pt modelId="{4E9BBBBB-FFB1-43CA-A581-7196EA3E72BC}" type="parTrans" cxnId="{5BF3DCE9-74FD-4726-9FBD-6BDD89BC8E8E}">
      <dgm:prSet/>
      <dgm:spPr/>
      <dgm:t>
        <a:bodyPr/>
        <a:lstStyle/>
        <a:p>
          <a:endParaRPr lang="en-US"/>
        </a:p>
      </dgm:t>
    </dgm:pt>
    <dgm:pt modelId="{88F16F48-A404-426B-B8DC-226F7574F915}" type="sibTrans" cxnId="{5BF3DCE9-74FD-4726-9FBD-6BDD89BC8E8E}">
      <dgm:prSet/>
      <dgm:spPr/>
      <dgm:t>
        <a:bodyPr/>
        <a:lstStyle/>
        <a:p>
          <a:endParaRPr lang="en-US"/>
        </a:p>
      </dgm:t>
    </dgm:pt>
    <dgm:pt modelId="{1443F633-AD14-4064-81B3-09A365469148}" type="pres">
      <dgm:prSet presAssocID="{0E1C97F8-6948-4E48-B054-2FE8A4A246D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2416898-003B-47FB-A816-2552670B387F}" type="pres">
      <dgm:prSet presAssocID="{5F74AB2D-BE75-4095-A9F9-2F67BF3E8736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0383D9-40F0-4D38-A4FE-ACA1D5F1DD0D}" type="pres">
      <dgm:prSet presAssocID="{5F74AB2D-BE75-4095-A9F9-2F67BF3E8736}" presName="gear1srcNode" presStyleLbl="node1" presStyleIdx="0" presStyleCnt="3"/>
      <dgm:spPr/>
      <dgm:t>
        <a:bodyPr/>
        <a:lstStyle/>
        <a:p>
          <a:endParaRPr lang="en-US"/>
        </a:p>
      </dgm:t>
    </dgm:pt>
    <dgm:pt modelId="{BFD10B66-4C2A-474D-9C35-3B2B12E0A153}" type="pres">
      <dgm:prSet presAssocID="{5F74AB2D-BE75-4095-A9F9-2F67BF3E8736}" presName="gear1dstNode" presStyleLbl="node1" presStyleIdx="0" presStyleCnt="3"/>
      <dgm:spPr/>
      <dgm:t>
        <a:bodyPr/>
        <a:lstStyle/>
        <a:p>
          <a:endParaRPr lang="en-US"/>
        </a:p>
      </dgm:t>
    </dgm:pt>
    <dgm:pt modelId="{E5198C07-5BA3-48B4-8DA8-BB3C63451B9B}" type="pres">
      <dgm:prSet presAssocID="{40FC4BAE-9554-43DD-B61C-7E5ABC7A4E29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C31940-6625-41B9-8C03-51BA0A55DC4F}" type="pres">
      <dgm:prSet presAssocID="{40FC4BAE-9554-43DD-B61C-7E5ABC7A4E29}" presName="gear2srcNode" presStyleLbl="node1" presStyleIdx="1" presStyleCnt="3"/>
      <dgm:spPr/>
      <dgm:t>
        <a:bodyPr/>
        <a:lstStyle/>
        <a:p>
          <a:endParaRPr lang="en-US"/>
        </a:p>
      </dgm:t>
    </dgm:pt>
    <dgm:pt modelId="{7AA15EAB-9A1D-4B4E-9865-3EE979A87D92}" type="pres">
      <dgm:prSet presAssocID="{40FC4BAE-9554-43DD-B61C-7E5ABC7A4E29}" presName="gear2dstNode" presStyleLbl="node1" presStyleIdx="1" presStyleCnt="3"/>
      <dgm:spPr/>
      <dgm:t>
        <a:bodyPr/>
        <a:lstStyle/>
        <a:p>
          <a:endParaRPr lang="en-US"/>
        </a:p>
      </dgm:t>
    </dgm:pt>
    <dgm:pt modelId="{BD2A0860-83DC-46E8-897B-278C568FA30F}" type="pres">
      <dgm:prSet presAssocID="{80F1F3F4-DB5F-45E8-9BA1-F12FEA266516}" presName="gear3" presStyleLbl="node1" presStyleIdx="2" presStyleCnt="3"/>
      <dgm:spPr/>
      <dgm:t>
        <a:bodyPr/>
        <a:lstStyle/>
        <a:p>
          <a:endParaRPr lang="en-US"/>
        </a:p>
      </dgm:t>
    </dgm:pt>
    <dgm:pt modelId="{DA2C9449-9261-491F-970E-39F7BEFBBFDC}" type="pres">
      <dgm:prSet presAssocID="{80F1F3F4-DB5F-45E8-9BA1-F12FEA26651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444996-AEAD-4A95-98DF-C6C9A9567317}" type="pres">
      <dgm:prSet presAssocID="{80F1F3F4-DB5F-45E8-9BA1-F12FEA266516}" presName="gear3srcNode" presStyleLbl="node1" presStyleIdx="2" presStyleCnt="3"/>
      <dgm:spPr/>
      <dgm:t>
        <a:bodyPr/>
        <a:lstStyle/>
        <a:p>
          <a:endParaRPr lang="en-US"/>
        </a:p>
      </dgm:t>
    </dgm:pt>
    <dgm:pt modelId="{3F1ADF3E-F6EA-4020-84A7-D665932FC920}" type="pres">
      <dgm:prSet presAssocID="{80F1F3F4-DB5F-45E8-9BA1-F12FEA266516}" presName="gear3dstNode" presStyleLbl="node1" presStyleIdx="2" presStyleCnt="3"/>
      <dgm:spPr/>
      <dgm:t>
        <a:bodyPr/>
        <a:lstStyle/>
        <a:p>
          <a:endParaRPr lang="en-US"/>
        </a:p>
      </dgm:t>
    </dgm:pt>
    <dgm:pt modelId="{11A8A44F-295E-4CCE-93C8-47B01A4BA973}" type="pres">
      <dgm:prSet presAssocID="{8C5F543C-ACCA-4BC5-B11D-0C2B2812F8C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433F4F49-D7E8-4827-A871-A86C630AAB94}" type="pres">
      <dgm:prSet presAssocID="{0DD345F7-D25D-45CF-B416-DC70421975D6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8269EA21-B256-4E6A-8984-36D161A1E5B1}" type="pres">
      <dgm:prSet presAssocID="{88F16F48-A404-426B-B8DC-226F7574F915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9E070021-7931-834E-914D-85D279A38C9E}" type="presOf" srcId="{80F1F3F4-DB5F-45E8-9BA1-F12FEA266516}" destId="{DA2C9449-9261-491F-970E-39F7BEFBBFDC}" srcOrd="1" destOrd="0" presId="urn:microsoft.com/office/officeart/2005/8/layout/gear1"/>
    <dgm:cxn modelId="{DB0D4827-A9BB-FD46-845B-2EFBCB7603AE}" type="presOf" srcId="{5F74AB2D-BE75-4095-A9F9-2F67BF3E8736}" destId="{BFD10B66-4C2A-474D-9C35-3B2B12E0A153}" srcOrd="2" destOrd="0" presId="urn:microsoft.com/office/officeart/2005/8/layout/gear1"/>
    <dgm:cxn modelId="{B4A74230-BA42-2942-B152-968710F2EB69}" type="presOf" srcId="{0E1C97F8-6948-4E48-B054-2FE8A4A246DC}" destId="{1443F633-AD14-4064-81B3-09A365469148}" srcOrd="0" destOrd="0" presId="urn:microsoft.com/office/officeart/2005/8/layout/gear1"/>
    <dgm:cxn modelId="{574F192F-BBCA-9F41-B893-BDD085A63841}" type="presOf" srcId="{8C5F543C-ACCA-4BC5-B11D-0C2B2812F8C3}" destId="{11A8A44F-295E-4CCE-93C8-47B01A4BA973}" srcOrd="0" destOrd="0" presId="urn:microsoft.com/office/officeart/2005/8/layout/gear1"/>
    <dgm:cxn modelId="{5DA26837-6DE2-4BE5-964D-D4EA0FEB7050}" srcId="{0E1C97F8-6948-4E48-B054-2FE8A4A246DC}" destId="{5F74AB2D-BE75-4095-A9F9-2F67BF3E8736}" srcOrd="0" destOrd="0" parTransId="{D4878F5B-BBC6-44B8-AB30-E598CE2D0466}" sibTransId="{8C5F543C-ACCA-4BC5-B11D-0C2B2812F8C3}"/>
    <dgm:cxn modelId="{FCB500B9-F0B9-1440-97E3-C95C803F7480}" type="presOf" srcId="{0DD345F7-D25D-45CF-B416-DC70421975D6}" destId="{433F4F49-D7E8-4827-A871-A86C630AAB94}" srcOrd="0" destOrd="0" presId="urn:microsoft.com/office/officeart/2005/8/layout/gear1"/>
    <dgm:cxn modelId="{140AFA1D-E3BA-5D43-A915-C42519DC258F}" type="presOf" srcId="{5F74AB2D-BE75-4095-A9F9-2F67BF3E8736}" destId="{02416898-003B-47FB-A816-2552670B387F}" srcOrd="0" destOrd="0" presId="urn:microsoft.com/office/officeart/2005/8/layout/gear1"/>
    <dgm:cxn modelId="{38D56B25-8C14-E344-983E-A24861E06EDF}" type="presOf" srcId="{40FC4BAE-9554-43DD-B61C-7E5ABC7A4E29}" destId="{B1C31940-6625-41B9-8C03-51BA0A55DC4F}" srcOrd="1" destOrd="0" presId="urn:microsoft.com/office/officeart/2005/8/layout/gear1"/>
    <dgm:cxn modelId="{1A226B82-48F8-664C-B935-56F7837B40E0}" type="presOf" srcId="{80F1F3F4-DB5F-45E8-9BA1-F12FEA266516}" destId="{0D444996-AEAD-4A95-98DF-C6C9A9567317}" srcOrd="2" destOrd="0" presId="urn:microsoft.com/office/officeart/2005/8/layout/gear1"/>
    <dgm:cxn modelId="{7F9E8062-C786-8346-9EA3-8ED80B894159}" type="presOf" srcId="{40FC4BAE-9554-43DD-B61C-7E5ABC7A4E29}" destId="{7AA15EAB-9A1D-4B4E-9865-3EE979A87D92}" srcOrd="2" destOrd="0" presId="urn:microsoft.com/office/officeart/2005/8/layout/gear1"/>
    <dgm:cxn modelId="{4781057A-C677-E447-B650-FC66B833842C}" type="presOf" srcId="{80F1F3F4-DB5F-45E8-9BA1-F12FEA266516}" destId="{3F1ADF3E-F6EA-4020-84A7-D665932FC920}" srcOrd="3" destOrd="0" presId="urn:microsoft.com/office/officeart/2005/8/layout/gear1"/>
    <dgm:cxn modelId="{CEC2EB48-B38F-4FCE-A2B8-2A3BCEE163D5}" srcId="{0E1C97F8-6948-4E48-B054-2FE8A4A246DC}" destId="{40FC4BAE-9554-43DD-B61C-7E5ABC7A4E29}" srcOrd="1" destOrd="0" parTransId="{D16F7F21-5C98-4236-B921-367635CE3CB8}" sibTransId="{0DD345F7-D25D-45CF-B416-DC70421975D6}"/>
    <dgm:cxn modelId="{B6A1B8D6-91CC-3449-B303-7808A0FBE948}" type="presOf" srcId="{40FC4BAE-9554-43DD-B61C-7E5ABC7A4E29}" destId="{E5198C07-5BA3-48B4-8DA8-BB3C63451B9B}" srcOrd="0" destOrd="0" presId="urn:microsoft.com/office/officeart/2005/8/layout/gear1"/>
    <dgm:cxn modelId="{9823FA8B-CD7F-454A-A21E-7DA89B4DF6F9}" type="presOf" srcId="{80F1F3F4-DB5F-45E8-9BA1-F12FEA266516}" destId="{BD2A0860-83DC-46E8-897B-278C568FA30F}" srcOrd="0" destOrd="0" presId="urn:microsoft.com/office/officeart/2005/8/layout/gear1"/>
    <dgm:cxn modelId="{CC47B8F0-287E-8D4D-B55F-5E951D1B4856}" type="presOf" srcId="{5F74AB2D-BE75-4095-A9F9-2F67BF3E8736}" destId="{B60383D9-40F0-4D38-A4FE-ACA1D5F1DD0D}" srcOrd="1" destOrd="0" presId="urn:microsoft.com/office/officeart/2005/8/layout/gear1"/>
    <dgm:cxn modelId="{BCBCE47A-5F49-1447-9286-019CC472CB63}" type="presOf" srcId="{88F16F48-A404-426B-B8DC-226F7574F915}" destId="{8269EA21-B256-4E6A-8984-36D161A1E5B1}" srcOrd="0" destOrd="0" presId="urn:microsoft.com/office/officeart/2005/8/layout/gear1"/>
    <dgm:cxn modelId="{5BF3DCE9-74FD-4726-9FBD-6BDD89BC8E8E}" srcId="{0E1C97F8-6948-4E48-B054-2FE8A4A246DC}" destId="{80F1F3F4-DB5F-45E8-9BA1-F12FEA266516}" srcOrd="2" destOrd="0" parTransId="{4E9BBBBB-FFB1-43CA-A581-7196EA3E72BC}" sibTransId="{88F16F48-A404-426B-B8DC-226F7574F915}"/>
    <dgm:cxn modelId="{14C5C5EB-E289-1A47-BF8A-F236CF631C06}" type="presParOf" srcId="{1443F633-AD14-4064-81B3-09A365469148}" destId="{02416898-003B-47FB-A816-2552670B387F}" srcOrd="0" destOrd="0" presId="urn:microsoft.com/office/officeart/2005/8/layout/gear1"/>
    <dgm:cxn modelId="{50A9A95C-E0E9-4740-9878-2ABFA4B294A5}" type="presParOf" srcId="{1443F633-AD14-4064-81B3-09A365469148}" destId="{B60383D9-40F0-4D38-A4FE-ACA1D5F1DD0D}" srcOrd="1" destOrd="0" presId="urn:microsoft.com/office/officeart/2005/8/layout/gear1"/>
    <dgm:cxn modelId="{FE6E16C3-D32A-954F-97CD-3A6ED18A6238}" type="presParOf" srcId="{1443F633-AD14-4064-81B3-09A365469148}" destId="{BFD10B66-4C2A-474D-9C35-3B2B12E0A153}" srcOrd="2" destOrd="0" presId="urn:microsoft.com/office/officeart/2005/8/layout/gear1"/>
    <dgm:cxn modelId="{54E7F7F6-9965-104F-AC04-690F80AE625C}" type="presParOf" srcId="{1443F633-AD14-4064-81B3-09A365469148}" destId="{E5198C07-5BA3-48B4-8DA8-BB3C63451B9B}" srcOrd="3" destOrd="0" presId="urn:microsoft.com/office/officeart/2005/8/layout/gear1"/>
    <dgm:cxn modelId="{F1715A1C-DE58-BE43-8840-8A3B9FCB4FFD}" type="presParOf" srcId="{1443F633-AD14-4064-81B3-09A365469148}" destId="{B1C31940-6625-41B9-8C03-51BA0A55DC4F}" srcOrd="4" destOrd="0" presId="urn:microsoft.com/office/officeart/2005/8/layout/gear1"/>
    <dgm:cxn modelId="{2C8C5C36-B407-FC47-A907-405731878F36}" type="presParOf" srcId="{1443F633-AD14-4064-81B3-09A365469148}" destId="{7AA15EAB-9A1D-4B4E-9865-3EE979A87D92}" srcOrd="5" destOrd="0" presId="urn:microsoft.com/office/officeart/2005/8/layout/gear1"/>
    <dgm:cxn modelId="{724F9346-8E23-9C41-8451-CCC4050D3AAF}" type="presParOf" srcId="{1443F633-AD14-4064-81B3-09A365469148}" destId="{BD2A0860-83DC-46E8-897B-278C568FA30F}" srcOrd="6" destOrd="0" presId="urn:microsoft.com/office/officeart/2005/8/layout/gear1"/>
    <dgm:cxn modelId="{327FA9BC-285E-2D41-BF98-FACD965F225A}" type="presParOf" srcId="{1443F633-AD14-4064-81B3-09A365469148}" destId="{DA2C9449-9261-491F-970E-39F7BEFBBFDC}" srcOrd="7" destOrd="0" presId="urn:microsoft.com/office/officeart/2005/8/layout/gear1"/>
    <dgm:cxn modelId="{49EB67EB-BFFE-834D-B522-535D988AC08E}" type="presParOf" srcId="{1443F633-AD14-4064-81B3-09A365469148}" destId="{0D444996-AEAD-4A95-98DF-C6C9A9567317}" srcOrd="8" destOrd="0" presId="urn:microsoft.com/office/officeart/2005/8/layout/gear1"/>
    <dgm:cxn modelId="{13A883D7-F342-D24A-9B02-83D9E1786158}" type="presParOf" srcId="{1443F633-AD14-4064-81B3-09A365469148}" destId="{3F1ADF3E-F6EA-4020-84A7-D665932FC920}" srcOrd="9" destOrd="0" presId="urn:microsoft.com/office/officeart/2005/8/layout/gear1"/>
    <dgm:cxn modelId="{B150B0BB-B110-9449-AC16-D94D5B3A5777}" type="presParOf" srcId="{1443F633-AD14-4064-81B3-09A365469148}" destId="{11A8A44F-295E-4CCE-93C8-47B01A4BA973}" srcOrd="10" destOrd="0" presId="urn:microsoft.com/office/officeart/2005/8/layout/gear1"/>
    <dgm:cxn modelId="{6D4AB50E-0399-0F40-9076-D8A61FE85E68}" type="presParOf" srcId="{1443F633-AD14-4064-81B3-09A365469148}" destId="{433F4F49-D7E8-4827-A871-A86C630AAB94}" srcOrd="11" destOrd="0" presId="urn:microsoft.com/office/officeart/2005/8/layout/gear1"/>
    <dgm:cxn modelId="{87CDFA12-FEB7-8A4B-AE9C-12099A338DA4}" type="presParOf" srcId="{1443F633-AD14-4064-81B3-09A365469148}" destId="{8269EA21-B256-4E6A-8984-36D161A1E5B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4684A0-31DC-434E-A3F7-92B65CEB0D06}" type="doc">
      <dgm:prSet loTypeId="urn:microsoft.com/office/officeart/2005/8/layout/funnel1" loCatId="relationship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9307EB9-330A-49CF-AC8C-DDF98053DC09}">
      <dgm:prSet phldrT="[Text]" custT="1"/>
      <dgm:spPr/>
      <dgm:t>
        <a:bodyPr/>
        <a:lstStyle/>
        <a:p>
          <a:r>
            <a:rPr lang="en-US" sz="1600" b="1" dirty="0" smtClean="0"/>
            <a:t>PROFILE</a:t>
          </a:r>
          <a:r>
            <a:rPr lang="en-US" sz="1600" dirty="0" smtClean="0"/>
            <a:t> Choose pic, info &amp; settings.</a:t>
          </a:r>
        </a:p>
      </dgm:t>
    </dgm:pt>
    <dgm:pt modelId="{192965AC-7356-4C34-803A-935AF803D5C4}" type="parTrans" cxnId="{F0E5867C-6F47-4A5C-A6FB-A83F4A6A1986}">
      <dgm:prSet/>
      <dgm:spPr/>
      <dgm:t>
        <a:bodyPr/>
        <a:lstStyle/>
        <a:p>
          <a:endParaRPr lang="en-US" sz="1800"/>
        </a:p>
      </dgm:t>
    </dgm:pt>
    <dgm:pt modelId="{6BB9AD5E-10C9-4014-860A-BF8B013C262D}" type="sibTrans" cxnId="{F0E5867C-6F47-4A5C-A6FB-A83F4A6A1986}">
      <dgm:prSet/>
      <dgm:spPr/>
      <dgm:t>
        <a:bodyPr/>
        <a:lstStyle/>
        <a:p>
          <a:endParaRPr lang="en-US" sz="1800"/>
        </a:p>
      </dgm:t>
    </dgm:pt>
    <dgm:pt modelId="{114A3EA7-34DB-4300-9FB7-489D5528857B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YOUR DIGITIAL FOOTPRINT</a:t>
          </a:r>
        </a:p>
        <a:p>
          <a:r>
            <a:rPr lang="en-US" sz="2000" dirty="0" smtClean="0">
              <a:solidFill>
                <a:schemeClr val="tx1"/>
              </a:solidFill>
            </a:rPr>
            <a:t>“YOUR BRAND”</a:t>
          </a:r>
        </a:p>
      </dgm:t>
    </dgm:pt>
    <dgm:pt modelId="{60A58AC9-22A6-4EFA-A87D-0FAF6C501678}" type="parTrans" cxnId="{82721E0A-A2D7-4C03-8A4E-D8130DABDFF8}">
      <dgm:prSet/>
      <dgm:spPr/>
      <dgm:t>
        <a:bodyPr/>
        <a:lstStyle/>
        <a:p>
          <a:endParaRPr lang="en-US" sz="1800"/>
        </a:p>
      </dgm:t>
    </dgm:pt>
    <dgm:pt modelId="{42CD15CE-47DB-4958-AA47-0016A57D8781}" type="sibTrans" cxnId="{82721E0A-A2D7-4C03-8A4E-D8130DABDFF8}">
      <dgm:prSet/>
      <dgm:spPr/>
      <dgm:t>
        <a:bodyPr/>
        <a:lstStyle/>
        <a:p>
          <a:endParaRPr lang="en-US" sz="1800"/>
        </a:p>
      </dgm:t>
    </dgm:pt>
    <dgm:pt modelId="{AEDBAFD6-A89C-473C-B0BD-2430DEE969A1}">
      <dgm:prSet phldrT="[Text]" custT="1"/>
      <dgm:spPr/>
      <dgm:t>
        <a:bodyPr/>
        <a:lstStyle/>
        <a:p>
          <a:r>
            <a:rPr lang="en-US" sz="1600" b="1" dirty="0" smtClean="0"/>
            <a:t>REGISTER</a:t>
          </a:r>
        </a:p>
        <a:p>
          <a:r>
            <a:rPr lang="en-US" sz="1600" dirty="0" smtClean="0"/>
            <a:t>Account set up, choose email, password.</a:t>
          </a:r>
          <a:endParaRPr lang="en-US" sz="1600" dirty="0"/>
        </a:p>
      </dgm:t>
    </dgm:pt>
    <dgm:pt modelId="{822E84E5-9A5D-44A5-90A3-B7EDAA27354F}" type="sibTrans" cxnId="{FF1896E4-8BF1-4436-83B9-3B53CF9EE5CB}">
      <dgm:prSet/>
      <dgm:spPr/>
      <dgm:t>
        <a:bodyPr/>
        <a:lstStyle/>
        <a:p>
          <a:endParaRPr lang="en-US" sz="1800"/>
        </a:p>
      </dgm:t>
    </dgm:pt>
    <dgm:pt modelId="{9C1390BB-AFF9-4ABB-8778-9D0DE58D9E0B}" type="parTrans" cxnId="{FF1896E4-8BF1-4436-83B9-3B53CF9EE5CB}">
      <dgm:prSet/>
      <dgm:spPr/>
      <dgm:t>
        <a:bodyPr/>
        <a:lstStyle/>
        <a:p>
          <a:endParaRPr lang="en-US" sz="1800"/>
        </a:p>
      </dgm:t>
    </dgm:pt>
    <dgm:pt modelId="{AD7B4771-2F34-5746-B2B3-9AADFC8236FC}">
      <dgm:prSet phldrT="[Text]" custT="1"/>
      <dgm:spPr/>
      <dgm:t>
        <a:bodyPr/>
        <a:lstStyle/>
        <a:p>
          <a:r>
            <a:rPr lang="en-US" sz="1600" b="1" dirty="0" smtClean="0"/>
            <a:t>FEATURES</a:t>
          </a:r>
          <a:r>
            <a:rPr lang="en-US" sz="1600" dirty="0" smtClean="0"/>
            <a:t> Connect, Groups, Research</a:t>
          </a:r>
          <a:endParaRPr lang="en-US" sz="1600" dirty="0"/>
        </a:p>
      </dgm:t>
    </dgm:pt>
    <dgm:pt modelId="{30EA81B5-D07B-2745-A157-FAF9C6D2DFE8}" type="sibTrans" cxnId="{561509E5-7F0E-AE4B-A52B-75BB5FB08D0B}">
      <dgm:prSet/>
      <dgm:spPr/>
      <dgm:t>
        <a:bodyPr/>
        <a:lstStyle/>
        <a:p>
          <a:endParaRPr lang="en-US"/>
        </a:p>
      </dgm:t>
    </dgm:pt>
    <dgm:pt modelId="{FB3356E7-B007-9F49-AF63-49C88BD3D8A3}" type="parTrans" cxnId="{561509E5-7F0E-AE4B-A52B-75BB5FB08D0B}">
      <dgm:prSet/>
      <dgm:spPr/>
      <dgm:t>
        <a:bodyPr/>
        <a:lstStyle/>
        <a:p>
          <a:endParaRPr lang="en-US"/>
        </a:p>
      </dgm:t>
    </dgm:pt>
    <dgm:pt modelId="{002442FE-CB5D-43BA-877D-FC9D475F47E7}" type="pres">
      <dgm:prSet presAssocID="{E94684A0-31DC-434E-A3F7-92B65CEB0D0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B1C36D-D999-4524-9E90-C2934DCBE798}" type="pres">
      <dgm:prSet presAssocID="{E94684A0-31DC-434E-A3F7-92B65CEB0D06}" presName="ellipse" presStyleLbl="trBgShp" presStyleIdx="0" presStyleCnt="1"/>
      <dgm:spPr/>
    </dgm:pt>
    <dgm:pt modelId="{749DE1BE-A771-4291-B823-A472D486097E}" type="pres">
      <dgm:prSet presAssocID="{E94684A0-31DC-434E-A3F7-92B65CEB0D06}" presName="arrow1" presStyleLbl="fgShp" presStyleIdx="0" presStyleCnt="1" custLinFactNeighborX="8192"/>
      <dgm:spPr/>
    </dgm:pt>
    <dgm:pt modelId="{AA637C46-80AF-48D1-8547-2F94D62BC8B8}" type="pres">
      <dgm:prSet presAssocID="{E94684A0-31DC-434E-A3F7-92B65CEB0D06}" presName="rectangle" presStyleLbl="revTx" presStyleIdx="0" presStyleCnt="1" custScaleX="1310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9BB406-B890-9E48-8FDE-508EAF1A238E}" type="pres">
      <dgm:prSet presAssocID="{69307EB9-330A-49CF-AC8C-DDF98053DC09}" presName="item1" presStyleLbl="node1" presStyleIdx="0" presStyleCnt="3" custScaleX="1118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78D3A5-3F33-2543-8B31-EFCD3809D7A6}" type="pres">
      <dgm:prSet presAssocID="{AD7B4771-2F34-5746-B2B3-9AADFC8236FC}" presName="item2" presStyleLbl="node1" presStyleIdx="1" presStyleCnt="3" custLinFactNeighborX="-3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487C09-0013-400C-A1C7-F1A745952A2B}" type="pres">
      <dgm:prSet presAssocID="{114A3EA7-34DB-4300-9FB7-489D5528857B}" presName="item3" presStyleLbl="node1" presStyleIdx="2" presStyleCnt="3" custScaleX="147952" custScaleY="112090" custLinFactNeighborX="120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DBC027-DF97-4FF5-AF53-0CDCB2302919}" type="pres">
      <dgm:prSet presAssocID="{E94684A0-31DC-434E-A3F7-92B65CEB0D06}" presName="funnel" presStyleLbl="trAlignAcc1" presStyleIdx="0" presStyleCnt="1" custLinFactNeighborX="343" custLinFactNeighborY="-893"/>
      <dgm:spPr/>
    </dgm:pt>
  </dgm:ptLst>
  <dgm:cxnLst>
    <dgm:cxn modelId="{916C0A2F-CB97-2545-9A06-EDEC6A02CA41}" type="presOf" srcId="{E94684A0-31DC-434E-A3F7-92B65CEB0D06}" destId="{002442FE-CB5D-43BA-877D-FC9D475F47E7}" srcOrd="0" destOrd="0" presId="urn:microsoft.com/office/officeart/2005/8/layout/funnel1"/>
    <dgm:cxn modelId="{F0E5867C-6F47-4A5C-A6FB-A83F4A6A1986}" srcId="{E94684A0-31DC-434E-A3F7-92B65CEB0D06}" destId="{69307EB9-330A-49CF-AC8C-DDF98053DC09}" srcOrd="1" destOrd="0" parTransId="{192965AC-7356-4C34-803A-935AF803D5C4}" sibTransId="{6BB9AD5E-10C9-4014-860A-BF8B013C262D}"/>
    <dgm:cxn modelId="{82721E0A-A2D7-4C03-8A4E-D8130DABDFF8}" srcId="{E94684A0-31DC-434E-A3F7-92B65CEB0D06}" destId="{114A3EA7-34DB-4300-9FB7-489D5528857B}" srcOrd="3" destOrd="0" parTransId="{60A58AC9-22A6-4EFA-A87D-0FAF6C501678}" sibTransId="{42CD15CE-47DB-4958-AA47-0016A57D8781}"/>
    <dgm:cxn modelId="{59C2C8B6-AB52-584C-A0C4-13ECC271BE34}" type="presOf" srcId="{AEDBAFD6-A89C-473C-B0BD-2430DEE969A1}" destId="{4B487C09-0013-400C-A1C7-F1A745952A2B}" srcOrd="0" destOrd="0" presId="urn:microsoft.com/office/officeart/2005/8/layout/funnel1"/>
    <dgm:cxn modelId="{975A2E30-1EC9-044E-B7B7-D2A828ADED0A}" type="presOf" srcId="{114A3EA7-34DB-4300-9FB7-489D5528857B}" destId="{AA637C46-80AF-48D1-8547-2F94D62BC8B8}" srcOrd="0" destOrd="0" presId="urn:microsoft.com/office/officeart/2005/8/layout/funnel1"/>
    <dgm:cxn modelId="{FF1896E4-8BF1-4436-83B9-3B53CF9EE5CB}" srcId="{E94684A0-31DC-434E-A3F7-92B65CEB0D06}" destId="{AEDBAFD6-A89C-473C-B0BD-2430DEE969A1}" srcOrd="0" destOrd="0" parTransId="{9C1390BB-AFF9-4ABB-8778-9D0DE58D9E0B}" sibTransId="{822E84E5-9A5D-44A5-90A3-B7EDAA27354F}"/>
    <dgm:cxn modelId="{5D3AF8D2-5618-CF49-AC2B-2C2DE51A9CB4}" type="presOf" srcId="{AD7B4771-2F34-5746-B2B3-9AADFC8236FC}" destId="{6C9BB406-B890-9E48-8FDE-508EAF1A238E}" srcOrd="0" destOrd="0" presId="urn:microsoft.com/office/officeart/2005/8/layout/funnel1"/>
    <dgm:cxn modelId="{561509E5-7F0E-AE4B-A52B-75BB5FB08D0B}" srcId="{E94684A0-31DC-434E-A3F7-92B65CEB0D06}" destId="{AD7B4771-2F34-5746-B2B3-9AADFC8236FC}" srcOrd="2" destOrd="0" parTransId="{FB3356E7-B007-9F49-AF63-49C88BD3D8A3}" sibTransId="{30EA81B5-D07B-2745-A157-FAF9C6D2DFE8}"/>
    <dgm:cxn modelId="{2456D651-0224-5743-AE40-DEB1202841DC}" type="presOf" srcId="{69307EB9-330A-49CF-AC8C-DDF98053DC09}" destId="{EF78D3A5-3F33-2543-8B31-EFCD3809D7A6}" srcOrd="0" destOrd="0" presId="urn:microsoft.com/office/officeart/2005/8/layout/funnel1"/>
    <dgm:cxn modelId="{73A533A8-DBE0-C444-84FA-F158B778D329}" type="presParOf" srcId="{002442FE-CB5D-43BA-877D-FC9D475F47E7}" destId="{7CB1C36D-D999-4524-9E90-C2934DCBE798}" srcOrd="0" destOrd="0" presId="urn:microsoft.com/office/officeart/2005/8/layout/funnel1"/>
    <dgm:cxn modelId="{865CDEC6-5D99-6344-AFD4-3DD5AE510D6C}" type="presParOf" srcId="{002442FE-CB5D-43BA-877D-FC9D475F47E7}" destId="{749DE1BE-A771-4291-B823-A472D486097E}" srcOrd="1" destOrd="0" presId="urn:microsoft.com/office/officeart/2005/8/layout/funnel1"/>
    <dgm:cxn modelId="{1F243A4B-7E3F-1647-8F8A-1F98FF6D2CF1}" type="presParOf" srcId="{002442FE-CB5D-43BA-877D-FC9D475F47E7}" destId="{AA637C46-80AF-48D1-8547-2F94D62BC8B8}" srcOrd="2" destOrd="0" presId="urn:microsoft.com/office/officeart/2005/8/layout/funnel1"/>
    <dgm:cxn modelId="{8106C5FD-5EAA-774B-A7D9-31FD6BDAF0B4}" type="presParOf" srcId="{002442FE-CB5D-43BA-877D-FC9D475F47E7}" destId="{6C9BB406-B890-9E48-8FDE-508EAF1A238E}" srcOrd="3" destOrd="0" presId="urn:microsoft.com/office/officeart/2005/8/layout/funnel1"/>
    <dgm:cxn modelId="{C3F75C90-765F-E740-8EA2-6F13E44DB82F}" type="presParOf" srcId="{002442FE-CB5D-43BA-877D-FC9D475F47E7}" destId="{EF78D3A5-3F33-2543-8B31-EFCD3809D7A6}" srcOrd="4" destOrd="0" presId="urn:microsoft.com/office/officeart/2005/8/layout/funnel1"/>
    <dgm:cxn modelId="{23F3915A-6DCF-E94E-86C5-CA5D8DEAEED5}" type="presParOf" srcId="{002442FE-CB5D-43BA-877D-FC9D475F47E7}" destId="{4B487C09-0013-400C-A1C7-F1A745952A2B}" srcOrd="5" destOrd="0" presId="urn:microsoft.com/office/officeart/2005/8/layout/funnel1"/>
    <dgm:cxn modelId="{31163CA1-30EF-4243-B757-940D4D4F1D5E}" type="presParOf" srcId="{002442FE-CB5D-43BA-877D-FC9D475F47E7}" destId="{19DBC027-DF97-4FF5-AF53-0CDCB230291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71EEF-493C-4E91-89BE-3AD922D5DFEC}">
      <dsp:nvSpPr>
        <dsp:cNvPr id="0" name=""/>
        <dsp:cNvSpPr/>
      </dsp:nvSpPr>
      <dsp:spPr>
        <a:xfrm>
          <a:off x="609784" y="457384"/>
          <a:ext cx="3047631" cy="3047631"/>
        </a:xfrm>
        <a:prstGeom prst="blockArc">
          <a:avLst>
            <a:gd name="adj1" fmla="val 10800000"/>
            <a:gd name="adj2" fmla="val 16200000"/>
            <a:gd name="adj3" fmla="val 4638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7E6A0A-3655-4CA6-91D8-44B285A4941A}">
      <dsp:nvSpPr>
        <dsp:cNvPr id="0" name=""/>
        <dsp:cNvSpPr/>
      </dsp:nvSpPr>
      <dsp:spPr>
        <a:xfrm>
          <a:off x="609784" y="457384"/>
          <a:ext cx="3047631" cy="3047631"/>
        </a:xfrm>
        <a:prstGeom prst="blockArc">
          <a:avLst>
            <a:gd name="adj1" fmla="val 5400000"/>
            <a:gd name="adj2" fmla="val 10800000"/>
            <a:gd name="adj3" fmla="val 4638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906407-956C-4DBE-95F5-60B3E34737A1}">
      <dsp:nvSpPr>
        <dsp:cNvPr id="0" name=""/>
        <dsp:cNvSpPr/>
      </dsp:nvSpPr>
      <dsp:spPr>
        <a:xfrm>
          <a:off x="609784" y="457384"/>
          <a:ext cx="3047631" cy="3047631"/>
        </a:xfrm>
        <a:prstGeom prst="blockArc">
          <a:avLst>
            <a:gd name="adj1" fmla="val 0"/>
            <a:gd name="adj2" fmla="val 5400000"/>
            <a:gd name="adj3" fmla="val 4638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9C0B9D-C626-4352-937F-E565C32A1F1A}">
      <dsp:nvSpPr>
        <dsp:cNvPr id="0" name=""/>
        <dsp:cNvSpPr/>
      </dsp:nvSpPr>
      <dsp:spPr>
        <a:xfrm>
          <a:off x="609784" y="457384"/>
          <a:ext cx="3047631" cy="3047631"/>
        </a:xfrm>
        <a:prstGeom prst="blockArc">
          <a:avLst>
            <a:gd name="adj1" fmla="val 16200000"/>
            <a:gd name="adj2" fmla="val 0"/>
            <a:gd name="adj3" fmla="val 4638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AF0A74-5C53-4808-8A77-31B80B0E5BF6}">
      <dsp:nvSpPr>
        <dsp:cNvPr id="0" name=""/>
        <dsp:cNvSpPr/>
      </dsp:nvSpPr>
      <dsp:spPr>
        <a:xfrm>
          <a:off x="1432470" y="1280070"/>
          <a:ext cx="1402258" cy="140225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YOU</a:t>
          </a:r>
          <a:endParaRPr lang="en-US" sz="3900" kern="1200" dirty="0"/>
        </a:p>
      </dsp:txBody>
      <dsp:txXfrm>
        <a:off x="1637826" y="1485426"/>
        <a:ext cx="991546" cy="991546"/>
      </dsp:txXfrm>
    </dsp:sp>
    <dsp:sp modelId="{21E2B31A-E4B2-4ECF-88AA-8FCC85E6F254}">
      <dsp:nvSpPr>
        <dsp:cNvPr id="0" name=""/>
        <dsp:cNvSpPr/>
      </dsp:nvSpPr>
      <dsp:spPr>
        <a:xfrm>
          <a:off x="1642809" y="1930"/>
          <a:ext cx="981581" cy="98158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Service Providers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Stakeholders</a:t>
          </a:r>
        </a:p>
      </dsp:txBody>
      <dsp:txXfrm>
        <a:off x="1786558" y="145679"/>
        <a:ext cx="694083" cy="694083"/>
      </dsp:txXfrm>
    </dsp:sp>
    <dsp:sp modelId="{18949E23-5716-41EE-8482-AD899487C22A}">
      <dsp:nvSpPr>
        <dsp:cNvPr id="0" name=""/>
        <dsp:cNvSpPr/>
      </dsp:nvSpPr>
      <dsp:spPr>
        <a:xfrm>
          <a:off x="3131288" y="1490409"/>
          <a:ext cx="981581" cy="98158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Your Boss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Future Prospects</a:t>
          </a:r>
          <a:endParaRPr lang="en-US" sz="1000" kern="1200" dirty="0"/>
        </a:p>
      </dsp:txBody>
      <dsp:txXfrm>
        <a:off x="3275037" y="1634158"/>
        <a:ext cx="694083" cy="694083"/>
      </dsp:txXfrm>
    </dsp:sp>
    <dsp:sp modelId="{585FE9A8-D8F9-48B3-BD89-BCB8D40C3B62}">
      <dsp:nvSpPr>
        <dsp:cNvPr id="0" name=""/>
        <dsp:cNvSpPr/>
      </dsp:nvSpPr>
      <dsp:spPr>
        <a:xfrm>
          <a:off x="1642809" y="2978888"/>
          <a:ext cx="981581" cy="98158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Colleagues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Peers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Past Colleagues</a:t>
          </a:r>
          <a:endParaRPr lang="en-US" sz="1000" kern="1200" dirty="0"/>
        </a:p>
      </dsp:txBody>
      <dsp:txXfrm>
        <a:off x="1786558" y="3122637"/>
        <a:ext cx="694083" cy="694083"/>
      </dsp:txXfrm>
    </dsp:sp>
    <dsp:sp modelId="{819BC320-0E3F-4F15-A919-57F70CA02FCD}">
      <dsp:nvSpPr>
        <dsp:cNvPr id="0" name=""/>
        <dsp:cNvSpPr/>
      </dsp:nvSpPr>
      <dsp:spPr>
        <a:xfrm>
          <a:off x="154330" y="1490409"/>
          <a:ext cx="981581" cy="98158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Clients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Customers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Public</a:t>
          </a:r>
          <a:endParaRPr lang="en-US" sz="1000" kern="1200" dirty="0"/>
        </a:p>
      </dsp:txBody>
      <dsp:txXfrm>
        <a:off x="298079" y="1634158"/>
        <a:ext cx="694083" cy="6940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416898-003B-47FB-A816-2552670B387F}">
      <dsp:nvSpPr>
        <dsp:cNvPr id="0" name=""/>
        <dsp:cNvSpPr/>
      </dsp:nvSpPr>
      <dsp:spPr>
        <a:xfrm>
          <a:off x="1975564" y="1765220"/>
          <a:ext cx="2157492" cy="2157492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OPPORTUNITY: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INDUSTRIES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SECTORS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REGIONS</a:t>
          </a:r>
          <a:endParaRPr lang="en-US" sz="1100" kern="1200" dirty="0"/>
        </a:p>
      </dsp:txBody>
      <dsp:txXfrm>
        <a:off x="2409316" y="2270602"/>
        <a:ext cx="1289988" cy="1108996"/>
      </dsp:txXfrm>
    </dsp:sp>
    <dsp:sp modelId="{E5198C07-5BA3-48B4-8DA8-BB3C63451B9B}">
      <dsp:nvSpPr>
        <dsp:cNvPr id="0" name=""/>
        <dsp:cNvSpPr/>
      </dsp:nvSpPr>
      <dsp:spPr>
        <a:xfrm>
          <a:off x="720296" y="1255268"/>
          <a:ext cx="1569085" cy="1569085"/>
        </a:xfrm>
        <a:prstGeom prst="gear6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Gen X,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Gen Y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Boomers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Zoomers</a:t>
          </a:r>
          <a:endParaRPr lang="en-US" sz="1100" kern="1200" dirty="0"/>
        </a:p>
      </dsp:txBody>
      <dsp:txXfrm>
        <a:off x="1115318" y="1652677"/>
        <a:ext cx="779041" cy="774267"/>
      </dsp:txXfrm>
    </dsp:sp>
    <dsp:sp modelId="{BD2A0860-83DC-46E8-897B-278C568FA30F}">
      <dsp:nvSpPr>
        <dsp:cNvPr id="0" name=""/>
        <dsp:cNvSpPr/>
      </dsp:nvSpPr>
      <dsp:spPr>
        <a:xfrm rot="20700000">
          <a:off x="1599144" y="172759"/>
          <a:ext cx="1537383" cy="1537383"/>
        </a:xfrm>
        <a:prstGeom prst="gear6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YOUR NETWORK</a:t>
          </a:r>
          <a:endParaRPr lang="en-US" sz="1100" kern="1200" dirty="0"/>
        </a:p>
      </dsp:txBody>
      <dsp:txXfrm rot="-20700000">
        <a:off x="1936337" y="509952"/>
        <a:ext cx="862996" cy="862996"/>
      </dsp:txXfrm>
    </dsp:sp>
    <dsp:sp modelId="{11A8A44F-295E-4CCE-93C8-47B01A4BA973}">
      <dsp:nvSpPr>
        <dsp:cNvPr id="0" name=""/>
        <dsp:cNvSpPr/>
      </dsp:nvSpPr>
      <dsp:spPr>
        <a:xfrm>
          <a:off x="1806712" y="1441336"/>
          <a:ext cx="2761589" cy="2761589"/>
        </a:xfrm>
        <a:prstGeom prst="circularArrow">
          <a:avLst>
            <a:gd name="adj1" fmla="val 4688"/>
            <a:gd name="adj2" fmla="val 299029"/>
            <a:gd name="adj3" fmla="val 2509449"/>
            <a:gd name="adj4" fmla="val 15875822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3F4F49-D7E8-4827-A871-A86C630AAB94}">
      <dsp:nvSpPr>
        <dsp:cNvPr id="0" name=""/>
        <dsp:cNvSpPr/>
      </dsp:nvSpPr>
      <dsp:spPr>
        <a:xfrm>
          <a:off x="442414" y="909254"/>
          <a:ext cx="2006467" cy="200646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69EA21-B256-4E6A-8984-36D161A1E5B1}">
      <dsp:nvSpPr>
        <dsp:cNvPr id="0" name=""/>
        <dsp:cNvSpPr/>
      </dsp:nvSpPr>
      <dsp:spPr>
        <a:xfrm>
          <a:off x="1243531" y="-162819"/>
          <a:ext cx="2163376" cy="216337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B1C36D-D999-4524-9E90-C2934DCBE798}">
      <dsp:nvSpPr>
        <dsp:cNvPr id="0" name=""/>
        <dsp:cNvSpPr/>
      </dsp:nvSpPr>
      <dsp:spPr>
        <a:xfrm>
          <a:off x="2040429" y="182641"/>
          <a:ext cx="3624738" cy="125882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9DE1BE-A771-4291-B823-A472D486097E}">
      <dsp:nvSpPr>
        <dsp:cNvPr id="0" name=""/>
        <dsp:cNvSpPr/>
      </dsp:nvSpPr>
      <dsp:spPr>
        <a:xfrm>
          <a:off x="3564730" y="3265074"/>
          <a:ext cx="702468" cy="449580"/>
        </a:xfrm>
        <a:prstGeom prst="down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A637C46-80AF-48D1-8547-2F94D62BC8B8}">
      <dsp:nvSpPr>
        <dsp:cNvPr id="0" name=""/>
        <dsp:cNvSpPr/>
      </dsp:nvSpPr>
      <dsp:spPr>
        <a:xfrm>
          <a:off x="1649418" y="3624738"/>
          <a:ext cx="4418000" cy="842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YOUR DIGITIAL FOOTPRINT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“YOUR BRAND”</a:t>
          </a:r>
        </a:p>
      </dsp:txBody>
      <dsp:txXfrm>
        <a:off x="1649418" y="3624738"/>
        <a:ext cx="4418000" cy="842962"/>
      </dsp:txXfrm>
    </dsp:sp>
    <dsp:sp modelId="{6C9BB406-B890-9E48-8FDE-508EAF1A238E}">
      <dsp:nvSpPr>
        <dsp:cNvPr id="0" name=""/>
        <dsp:cNvSpPr/>
      </dsp:nvSpPr>
      <dsp:spPr>
        <a:xfrm>
          <a:off x="3283551" y="1538687"/>
          <a:ext cx="1413863" cy="126444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FEATURES</a:t>
          </a:r>
          <a:r>
            <a:rPr lang="en-US" sz="1600" kern="1200" dirty="0" smtClean="0"/>
            <a:t> Connect, Groups, Research</a:t>
          </a:r>
          <a:endParaRPr lang="en-US" sz="1600" kern="1200" dirty="0"/>
        </a:p>
      </dsp:txBody>
      <dsp:txXfrm>
        <a:off x="3490606" y="1723860"/>
        <a:ext cx="999753" cy="894097"/>
      </dsp:txXfrm>
    </dsp:sp>
    <dsp:sp modelId="{EF78D3A5-3F33-2543-8B31-EFCD3809D7A6}">
      <dsp:nvSpPr>
        <dsp:cNvPr id="0" name=""/>
        <dsp:cNvSpPr/>
      </dsp:nvSpPr>
      <dsp:spPr>
        <a:xfrm>
          <a:off x="2448992" y="590073"/>
          <a:ext cx="1264443" cy="126444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PROFILE</a:t>
          </a:r>
          <a:r>
            <a:rPr lang="en-US" sz="1600" kern="1200" dirty="0" smtClean="0"/>
            <a:t> Choose pic, info &amp; settings.</a:t>
          </a:r>
        </a:p>
      </dsp:txBody>
      <dsp:txXfrm>
        <a:off x="2634165" y="775246"/>
        <a:ext cx="894097" cy="894097"/>
      </dsp:txXfrm>
    </dsp:sp>
    <dsp:sp modelId="{4B487C09-0013-400C-A1C7-F1A745952A2B}">
      <dsp:nvSpPr>
        <dsp:cNvPr id="0" name=""/>
        <dsp:cNvSpPr/>
      </dsp:nvSpPr>
      <dsp:spPr>
        <a:xfrm>
          <a:off x="3595263" y="207923"/>
          <a:ext cx="1870769" cy="141731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REGISTER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Account set up, choose email, password.</a:t>
          </a:r>
          <a:endParaRPr lang="en-US" sz="1600" kern="1200" dirty="0"/>
        </a:p>
      </dsp:txBody>
      <dsp:txXfrm>
        <a:off x="3869231" y="415484"/>
        <a:ext cx="1322833" cy="1002192"/>
      </dsp:txXfrm>
    </dsp:sp>
    <dsp:sp modelId="{19DBC027-DF97-4FF5-AF53-0CDCB2302919}">
      <dsp:nvSpPr>
        <dsp:cNvPr id="0" name=""/>
        <dsp:cNvSpPr/>
      </dsp:nvSpPr>
      <dsp:spPr>
        <a:xfrm>
          <a:off x="1904999" y="0"/>
          <a:ext cx="3933825" cy="314706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CA" dirty="0" smtClean="0"/>
              <a:t>14-04-30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CHOICE WORKS SOCIAL MEDIA &amp; WORK SEARCH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D0819-9087-3A46-8E83-FD4188C3B5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5854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CA" dirty="0" smtClean="0"/>
              <a:t>14-04-30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CHOICE WORKS SOCIAL MEDIA &amp; WORK SEARCH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9FF08-FF76-4533-AFD1-03448A6ADE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71963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9FF08-FF76-4533-AFD1-03448A6ADE0A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CHOICE WORKS SOCIAL MEDIA &amp; WORK SEARCH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CA" dirty="0" smtClean="0"/>
              <a:t>14-04-30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219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SERVICE PROVIDERS AND RAFFI</a:t>
            </a:r>
          </a:p>
          <a:p>
            <a:r>
              <a:rPr lang="en-US" dirty="0" smtClean="0"/>
              <a:t>NEWSBROADCASTERS</a:t>
            </a:r>
            <a:r>
              <a:rPr lang="en-US" baseline="0" dirty="0" smtClean="0"/>
              <a:t> OR STATIONS @petermansbridge or @cbcnews</a:t>
            </a:r>
          </a:p>
          <a:p>
            <a:r>
              <a:rPr lang="en-US" baseline="0" dirty="0" smtClean="0"/>
              <a:t>ASSOCIATIONS (APEGA, CDAA, VRA CANADA)</a:t>
            </a:r>
          </a:p>
          <a:p>
            <a:r>
              <a:rPr lang="en-US" baseline="0" dirty="0" smtClean="0"/>
              <a:t>EMPLOYERS, COMPANIES – PRIVATE SECTOR</a:t>
            </a:r>
          </a:p>
          <a:p>
            <a:r>
              <a:rPr lang="en-US" baseline="0" dirty="0" smtClean="0"/>
              <a:t>UNIVERSITIES</a:t>
            </a:r>
          </a:p>
          <a:p>
            <a:r>
              <a:rPr lang="en-US" baseline="0" dirty="0" smtClean="0"/>
              <a:t>MUNICIPLE, PROVINCIAL, FEDERAL GOVERNMENT DEPARTMENTS</a:t>
            </a:r>
          </a:p>
          <a:p>
            <a:r>
              <a:rPr lang="en-US" baseline="0" dirty="0" smtClean="0"/>
              <a:t>MP’s</a:t>
            </a:r>
          </a:p>
          <a:p>
            <a:r>
              <a:rPr lang="en-US" baseline="0" dirty="0" smtClean="0"/>
              <a:t>FAVORITY CELEBRITY</a:t>
            </a:r>
          </a:p>
          <a:p>
            <a:r>
              <a:rPr lang="en-US" baseline="0" dirty="0" smtClean="0"/>
              <a:t>INDUSTRY LEADERS, CEO’S</a:t>
            </a:r>
          </a:p>
          <a:p>
            <a:r>
              <a:rPr lang="en-US" baseline="0" dirty="0" smtClean="0"/>
              <a:t>Individuals WITH LIKE INTERESTS  @slshockeyfan</a:t>
            </a:r>
          </a:p>
          <a:p>
            <a:r>
              <a:rPr lang="en-US" baseline="0" dirty="0" smtClean="0"/>
              <a:t>NON-PROFITS</a:t>
            </a:r>
          </a:p>
          <a:p>
            <a:r>
              <a:rPr lang="en-US" baseline="0" dirty="0" smtClean="0"/>
              <a:t>HOBBIES</a:t>
            </a:r>
          </a:p>
          <a:p>
            <a:r>
              <a:rPr lang="en-US" baseline="0" dirty="0" smtClean="0"/>
              <a:t>SHOWS</a:t>
            </a:r>
          </a:p>
          <a:p>
            <a:r>
              <a:rPr lang="en-US" baseline="0" dirty="0" smtClean="0"/>
              <a:t>HREMPLOYMENT LAW @stuartrader</a:t>
            </a:r>
          </a:p>
          <a:p>
            <a:r>
              <a:rPr lang="en-US" baseline="0" dirty="0" smtClean="0"/>
              <a:t>RECRUITERS @jobvite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CHOICE WORKS SOCIAL MEDIA &amp; WORK SEARCH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49FF08-FF76-4533-AFD1-03448A6ADE0A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CA" dirty="0" smtClean="0"/>
              <a:t>14-04-30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269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en-US" sz="1200" dirty="0" smtClean="0"/>
              <a:t>#yegjobs</a:t>
            </a:r>
            <a:r>
              <a:rPr lang="en-US" sz="1200" baseline="0" dirty="0" smtClean="0"/>
              <a:t> #yycjobs #APEGA #CityofEdmonton</a:t>
            </a:r>
            <a:endParaRPr lang="en-US" dirty="0" smtClean="0"/>
          </a:p>
          <a:p>
            <a:pPr>
              <a:buFont typeface="Wingdings" charset="2"/>
              <a:buNone/>
            </a:pPr>
            <a:endParaRPr lang="en-US" sz="1200" dirty="0" smtClean="0"/>
          </a:p>
          <a:p>
            <a:pPr>
              <a:buFont typeface="Wingdings" charset="2"/>
              <a:buChar char="ü"/>
            </a:pPr>
            <a:r>
              <a:rPr lang="en-US" sz="1200" dirty="0" smtClean="0"/>
              <a:t>TwitJobSearch - Job Search Engine for jobs posted on Twitter using keywords.  Can follow Hiring Mgrs directly.</a:t>
            </a:r>
          </a:p>
          <a:p>
            <a:pPr>
              <a:buFont typeface="Wingdings" charset="2"/>
              <a:buChar char="ü"/>
            </a:pPr>
            <a:r>
              <a:rPr lang="en-US" sz="1200" dirty="0" smtClean="0"/>
              <a:t>TweetMyJobs - Sends personalized job listings via email, Twitter or your mobile Device. (similar to GOA Job Alert) Used as a recruitment tool by various companies.</a:t>
            </a:r>
          </a:p>
          <a:p>
            <a:pPr>
              <a:buFont typeface="Wingdings" charset="2"/>
              <a:buChar char="ü"/>
            </a:pPr>
            <a:r>
              <a:rPr lang="en-US" sz="1200" dirty="0" smtClean="0"/>
              <a:t>Twellow - Organizes users by category, making it easier to find the right recruiters to follow in your job search.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CHOICE WORKS SOCIAL MEDIA &amp; WORK SEARCH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49FF08-FF76-4533-AFD1-03448A6ADE0A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CA" dirty="0" smtClean="0"/>
              <a:t>14-04-30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095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 EDITIOR’s CHOICE SECTION</a:t>
            </a:r>
            <a:r>
              <a:rPr lang="en-US" baseline="0" dirty="0" smtClean="0"/>
              <a:t> (</a:t>
            </a:r>
            <a:r>
              <a:rPr lang="en-US" dirty="0" smtClean="0"/>
              <a:t>of</a:t>
            </a:r>
            <a:r>
              <a:rPr lang="en-US" baseline="0" dirty="0" smtClean="0"/>
              <a:t> the research literature) of week of Sept 23, 2011 SCIENCE MAGAZINE. </a:t>
            </a:r>
            <a:r>
              <a:rPr lang="en-US" b="1" baseline="0" dirty="0" smtClean="0"/>
              <a:t>Published ahead of print August 4, 2011.</a:t>
            </a:r>
            <a:endParaRPr lang="en-US" b="1" dirty="0" smtClean="0"/>
          </a:p>
          <a:p>
            <a:pPr>
              <a:buNone/>
            </a:pPr>
            <a:r>
              <a:rPr lang="en-US" sz="1200" u="sng" dirty="0" smtClean="0"/>
              <a:t>Creating Social Contagion Through Viral Product Design</a:t>
            </a:r>
            <a:r>
              <a:rPr lang="en-US" sz="1200" dirty="0" smtClean="0"/>
              <a:t>: A Randomized Trial of Peer Influence in Networks. (Sinan Aral, Dylan Walker)  </a:t>
            </a:r>
          </a:p>
          <a:p>
            <a:pPr>
              <a:buNone/>
            </a:pPr>
            <a:r>
              <a:rPr lang="en-US" sz="1200" dirty="0" smtClean="0"/>
              <a:t>Information, Operations and Management Sciences, </a:t>
            </a:r>
            <a:r>
              <a:rPr lang="en-US" sz="1200" u="sng" dirty="0" smtClean="0"/>
              <a:t>Stern School of Business</a:t>
            </a:r>
            <a:r>
              <a:rPr lang="en-US" sz="1200" dirty="0" smtClean="0"/>
              <a:t>. New York University, New York, New York. March 2011</a:t>
            </a:r>
          </a:p>
          <a:p>
            <a:pPr>
              <a:buNone/>
            </a:pPr>
            <a:endParaRPr lang="en-US" sz="1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200" dirty="0" smtClean="0"/>
              <a:t>Viral product design has </a:t>
            </a:r>
            <a:r>
              <a:rPr lang="en-US" sz="1200" b="1" dirty="0" smtClean="0"/>
              <a:t>econometrically</a:t>
            </a:r>
            <a:r>
              <a:rPr lang="en-US" sz="1200" dirty="0" smtClean="0"/>
              <a:t> identifiable</a:t>
            </a:r>
            <a:r>
              <a:rPr lang="en-US" sz="1200" b="1" dirty="0" smtClean="0"/>
              <a:t> impacts on peer influence </a:t>
            </a:r>
            <a:r>
              <a:rPr lang="en-US" sz="1200" dirty="0" smtClean="0"/>
              <a:t>and </a:t>
            </a:r>
            <a:r>
              <a:rPr lang="en-US" sz="1200" b="1" dirty="0" smtClean="0"/>
              <a:t>social contagion </a:t>
            </a:r>
            <a:r>
              <a:rPr lang="en-US" sz="1200" dirty="0" smtClean="0"/>
              <a:t>in </a:t>
            </a:r>
            <a:r>
              <a:rPr lang="en-US" sz="1200" b="1" dirty="0" smtClean="0"/>
              <a:t>new product </a:t>
            </a:r>
            <a:r>
              <a:rPr lang="en-US" sz="1200" dirty="0" smtClean="0"/>
              <a:t>diffusion.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 smtClean="0"/>
              <a:t>Designing viral features into products can increase social contagion by up to </a:t>
            </a:r>
            <a:r>
              <a:rPr lang="en-US" sz="1200" b="1" dirty="0" smtClean="0"/>
              <a:t>400%</a:t>
            </a:r>
            <a:r>
              <a:rPr lang="en-US" sz="12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dirty="0" smtClean="0"/>
              <a:t>Existence of </a:t>
            </a:r>
            <a:r>
              <a:rPr lang="en-US" sz="1200" b="1" dirty="0" smtClean="0"/>
              <a:t>positive network </a:t>
            </a:r>
            <a:r>
              <a:rPr lang="en-US" sz="1200" dirty="0" smtClean="0"/>
              <a:t>externalities </a:t>
            </a:r>
            <a:r>
              <a:rPr lang="en-US" sz="1200" b="1" dirty="0" smtClean="0"/>
              <a:t>reinforce peer adoption,</a:t>
            </a:r>
            <a:r>
              <a:rPr lang="en-US" sz="1200" dirty="0" smtClean="0"/>
              <a:t> create a </a:t>
            </a:r>
            <a:r>
              <a:rPr lang="en-US" sz="1200" b="1" dirty="0" smtClean="0"/>
              <a:t>virtuous cycle </a:t>
            </a:r>
            <a:r>
              <a:rPr lang="en-US" sz="1200" dirty="0" smtClean="0"/>
              <a:t>of </a:t>
            </a:r>
            <a:r>
              <a:rPr lang="en-US" sz="1200" b="1" dirty="0" smtClean="0"/>
              <a:t>engagement</a:t>
            </a:r>
            <a:r>
              <a:rPr lang="en-US" sz="1200" dirty="0" smtClean="0"/>
              <a:t> and </a:t>
            </a:r>
            <a:r>
              <a:rPr lang="en-US" sz="1200" b="1" dirty="0" smtClean="0"/>
              <a:t>contagion</a:t>
            </a:r>
            <a:r>
              <a:rPr lang="en-US" sz="1200" dirty="0" smtClean="0"/>
              <a:t>.</a:t>
            </a:r>
          </a:p>
          <a:p>
            <a:endParaRPr lang="en-US" dirty="0" smtClean="0"/>
          </a:p>
          <a:p>
            <a:pPr>
              <a:buFont typeface="Wingdings" charset="2"/>
              <a:buChar char="ü"/>
            </a:pPr>
            <a:r>
              <a:rPr lang="en-US" sz="1200" dirty="0" smtClean="0"/>
              <a:t>IT enabled features “automated broadcast notifications” and “personalized invitations” used to spark product awareness, engagement.</a:t>
            </a:r>
          </a:p>
          <a:p>
            <a:pPr>
              <a:buFont typeface="Wingdings" charset="2"/>
              <a:buChar char="ü"/>
            </a:pPr>
            <a:r>
              <a:rPr lang="en-US" sz="1200" dirty="0" smtClean="0"/>
              <a:t>Study seeking empirical evidence on the effectiveness in </a:t>
            </a:r>
            <a:r>
              <a:rPr lang="en-US" sz="1200" u="sng" dirty="0" smtClean="0"/>
              <a:t>generating social contagion </a:t>
            </a:r>
            <a:r>
              <a:rPr lang="en-US" sz="1200" dirty="0" smtClean="0"/>
              <a:t>and </a:t>
            </a:r>
            <a:r>
              <a:rPr lang="en-US" sz="1200" u="sng" dirty="0" smtClean="0"/>
              <a:t>product adoption</a:t>
            </a:r>
            <a:r>
              <a:rPr lang="en-US" sz="1200" dirty="0" smtClean="0"/>
              <a:t>. (9,687 facebook users, clicks)</a:t>
            </a:r>
          </a:p>
          <a:p>
            <a:pPr>
              <a:buFont typeface="Wingdings" charset="2"/>
              <a:buChar char="ü"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CHOICE WORKS SOCIAL MEDIA &amp; WORK SEARCH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49FF08-FF76-4533-AFD1-03448A6ADE0A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CA" dirty="0" smtClean="0"/>
              <a:t>14-04-30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056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 PAIRS</a:t>
            </a:r>
            <a:r>
              <a:rPr lang="en-US" baseline="0" dirty="0" smtClean="0"/>
              <a:t> PILOT</a:t>
            </a:r>
            <a:endParaRPr lang="en-US" dirty="0" smtClean="0"/>
          </a:p>
          <a:p>
            <a:r>
              <a:rPr lang="en-US" dirty="0" smtClean="0"/>
              <a:t>3 GROUPS</a:t>
            </a:r>
            <a:r>
              <a:rPr lang="en-US" baseline="0" dirty="0" smtClean="0"/>
              <a:t> OF 4 PILOT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CHOICE WORKS SOCIAL MEDIA &amp; WORK SEARCH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49FF08-FF76-4533-AFD1-03448A6ADE0A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CA" dirty="0" smtClean="0"/>
              <a:t>14-04-30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0347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CHOICE WORKS SOCIAL MEDIA &amp; WORK SEARCH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49FF08-FF76-4533-AFD1-03448A6ADE0A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CA" dirty="0" smtClean="0"/>
              <a:t>14-04-30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1903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SMALL GROUP – 10 MINS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 dirty="0" smtClean="0"/>
              <a:t>14-04-30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CHOICE WORKS SOCIAL MEDIA &amp; WORK SEARCH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FF08-FF76-4533-AFD1-03448A6ADE0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336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SMALL GROUP – 10 MINS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 dirty="0" smtClean="0"/>
              <a:t>14-04-30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CHOICE WORKS SOCIAL MEDIA &amp; WORK SEARCH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FF08-FF76-4533-AFD1-03448A6ADE0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2770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SMALL GROUP – 20</a:t>
            </a:r>
            <a:r>
              <a:rPr lang="en-US" baseline="0" dirty="0" smtClean="0"/>
              <a:t> MINS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 dirty="0" smtClean="0"/>
              <a:t>14-04-30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CHOICE WORKS SOCIAL MEDIA &amp; WORK SEARCH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FF08-FF76-4533-AFD1-03448A6ADE0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003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SMALL GROUP – 20</a:t>
            </a:r>
            <a:r>
              <a:rPr lang="en-US" baseline="0" dirty="0" smtClean="0"/>
              <a:t> MINS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 dirty="0" smtClean="0"/>
              <a:t>14-04-30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CHOICE WORKS SOCIAL MEDIA &amp; WORK SEARCH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FF08-FF76-4533-AFD1-03448A6ADE0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003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9FF08-FF76-4533-AFD1-03448A6ADE0A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CHOICE WORKS SOCIAL MEDIA &amp; WORK SEARCH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CA" dirty="0" smtClean="0"/>
              <a:t>14-04-30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180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ONLINE PRESENCE IS CREATED</a:t>
            </a:r>
            <a:r>
              <a:rPr lang="en-US" baseline="0" dirty="0" smtClean="0"/>
              <a:t> </a:t>
            </a:r>
            <a:r>
              <a:rPr lang="en-US" dirty="0" smtClean="0"/>
              <a:t>VIA ANY SOCIAL MEDIA TOOL – BOARD/COMMITTEE</a:t>
            </a:r>
            <a:r>
              <a:rPr lang="en-US" baseline="0" dirty="0" smtClean="0"/>
              <a:t> INVOLVEMENT, COMMUNITY SPORTS, TRAVEL PLANNING, DISNEYTRIPS, TRIATHLON….YOU NAME IT.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SOCIAL MEDIA &amp; WORK SEARCH IS ABOUT CONTROLLING ONLINE PRESENCE &amp; DIGITAL FOOTPRINT.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9FF08-FF76-4533-AFD1-03448A6ADE0A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CHOICE WORKS SOCIAL MEDIA &amp; WORK SEARCH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CA" dirty="0" smtClean="0"/>
              <a:t>14-04-30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711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9FF08-FF76-4533-AFD1-03448A6ADE0A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CHOICE WORKS SOCIAL MEDIA &amp; WORK SEARCH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CA" dirty="0" smtClean="0"/>
              <a:t>14-04-30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01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CHOICE WORKS SOCIAL MEDIA &amp; WORK SEARCH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49FF08-FF76-4533-AFD1-03448A6ADE0A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CA" dirty="0" smtClean="0"/>
              <a:t>14-04-30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165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 CLIENTS</a:t>
            </a:r>
            <a:r>
              <a:rPr lang="en-US" baseline="0" dirty="0" smtClean="0"/>
              <a:t> TO 12 HOURS OF RESUME WRITING FOR:</a:t>
            </a:r>
          </a:p>
          <a:p>
            <a:r>
              <a:rPr lang="en-US" baseline="0" dirty="0" smtClean="0"/>
              <a:t>TARGETING &amp; BRAND</a:t>
            </a:r>
          </a:p>
          <a:p>
            <a:r>
              <a:rPr lang="en-US" baseline="0" dirty="0" smtClean="0"/>
              <a:t>PROFILES/SUMMARIES</a:t>
            </a:r>
          </a:p>
          <a:p>
            <a:r>
              <a:rPr lang="en-US" baseline="0" dirty="0" smtClean="0"/>
              <a:t>ACTION+RESULTS</a:t>
            </a:r>
          </a:p>
          <a:p>
            <a:r>
              <a:rPr lang="en-US" baseline="0" dirty="0" smtClean="0"/>
              <a:t>KEYWORDS, QUALIFIERS, QUANTIFIERS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CHOICE WORKS SOCIAL MEDIA &amp; WORK SEARCH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49FF08-FF76-4533-AFD1-03448A6ADE0A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CA" dirty="0" smtClean="0"/>
              <a:t>14-04-30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97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LOG IN</a:t>
            </a:r>
            <a:r>
              <a:rPr lang="en-US" baseline="0" dirty="0" smtClean="0"/>
              <a:t> TRAINING GROUP – CONNECT WITH OTHERS IN THE GROUP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CHOICE WORKS SOCIAL MEDIA &amp; WORK SEARCH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49FF08-FF76-4533-AFD1-03448A6ADE0A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CA" dirty="0" smtClean="0"/>
              <a:t>14-04-30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56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CA" dirty="0" smtClean="0"/>
              <a:t>14-04-30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CHOICE WORKS SOCIAL MEDIA &amp; WORK SEARCH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9FF08-FF76-4533-AFD1-03448A6ADE0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833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9BF2-DD95-1947-B6AE-AEDCDCED5D24}" type="datetime1">
              <a:rPr lang="en-CA" smtClean="0"/>
              <a:t>2016-06-24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655A-D8C6-5140-A4C7-04642145AC0F}" type="datetime1">
              <a:rPr lang="en-CA" smtClean="0"/>
              <a:t>2016-06-24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F4488-9370-2840-A2F7-A3FECC29A2B8}" type="datetime1">
              <a:rPr lang="en-CA" smtClean="0"/>
              <a:t>2016-06-24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7589" y="304799"/>
            <a:ext cx="4164013" cy="14478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25397B0-DDCE-5E4F-9868-E5FF43F51109}" type="datetime1">
              <a:rPr lang="en-CA" smtClean="0"/>
              <a:t>2016-06-24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712788" y="1905000"/>
            <a:ext cx="7716839" cy="44958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4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7589" y="304799"/>
            <a:ext cx="4164013" cy="14478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26FF7AC-76A0-BE4C-B9B2-640E9AFA8443}" type="datetime1">
              <a:rPr lang="en-CA" smtClean="0"/>
              <a:t>2016-06-24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712788" y="1905000"/>
            <a:ext cx="7716839" cy="44958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4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7589" y="304799"/>
            <a:ext cx="4164013" cy="14478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A7A1C9C-DCA4-AD47-B499-64FB992C6FCB}" type="datetime1">
              <a:rPr lang="en-CA" smtClean="0"/>
              <a:t>2016-06-24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712788" y="1905000"/>
            <a:ext cx="7716839" cy="44958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4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7589" y="304799"/>
            <a:ext cx="4164013" cy="14478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14ABBEC-0564-C74F-9BB1-1B1C447498B3}" type="datetime1">
              <a:rPr lang="en-CA" smtClean="0"/>
              <a:t>2016-06-24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712788" y="1905000"/>
            <a:ext cx="7716839" cy="44958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4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8" name="Rectangle 7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9" cy="723620"/>
          </a:xfrm>
        </p:spPr>
        <p:txBody>
          <a:bodyPr anchor="b" anchorCtr="0"/>
          <a:lstStyle>
            <a:lvl1pPr algn="ctr">
              <a:defRPr sz="36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1C2C3-4EA7-DF4C-A929-9BA4F706AE4E}" type="datetime1">
              <a:rPr lang="en-CA" smtClean="0"/>
              <a:t>2016-06-24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13232" y="5105399"/>
            <a:ext cx="7717536" cy="1281953"/>
          </a:xfrm>
        </p:spPr>
        <p:txBody>
          <a:bodyPr>
            <a:noAutofit/>
          </a:bodyPr>
          <a:lstStyle>
            <a:lvl1pPr marL="0" indent="0" algn="ctr">
              <a:spcAft>
                <a:spcPts val="300"/>
              </a:spcAft>
              <a:buFontTx/>
              <a:buNone/>
              <a:defRPr sz="1800" b="0">
                <a:effectLst/>
              </a:defRPr>
            </a:lvl1pPr>
            <a:lvl2pPr marL="349250" indent="0">
              <a:buFontTx/>
              <a:buNone/>
              <a:defRPr/>
            </a:lvl2pPr>
            <a:lvl3pPr marL="631825" indent="0">
              <a:buFontTx/>
              <a:buNone/>
              <a:defRPr/>
            </a:lvl3pPr>
            <a:lvl4pPr marL="914400" indent="0">
              <a:buFontTx/>
              <a:buNone/>
              <a:defRPr/>
            </a:lvl4pPr>
            <a:lvl5pPr marL="1196975" indent="0">
              <a:buFontTx/>
              <a:buNone/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43507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B1F1-E623-984D-9E2D-3EE27BEF0D1F}" type="datetime1">
              <a:rPr lang="en-CA" smtClean="0"/>
              <a:t>2016-06-24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BB0EF-3A4B-5E4B-835F-DAD0C86EA469}" type="datetime1">
              <a:rPr lang="en-CA" smtClean="0"/>
              <a:t>2016-06-24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4FC72-9A2C-DC43-A70C-7F472954174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44DFF-25A3-E74D-A860-F5C2EE6748BE}" type="datetime1">
              <a:rPr lang="en-CA" smtClean="0"/>
              <a:t>2016-06-24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F130-EEC8-1041-A6BD-806CF5599CDD}" type="datetime1">
              <a:rPr lang="en-CA" smtClean="0"/>
              <a:t>2016-06-24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1172-8079-D840-9848-311B706724EF}" type="datetime1">
              <a:rPr lang="en-CA" smtClean="0"/>
              <a:t>2016-06-24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13E3-FB62-5344-B7BA-5794495DFC08}" type="datetime1">
              <a:rPr lang="en-CA" smtClean="0"/>
              <a:t>2016-06-24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8CA7-0359-4640-9ED2-8DA5EE38A982}" type="datetime1">
              <a:rPr lang="en-CA" smtClean="0"/>
              <a:t>2016-06-24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37FD-7B8C-DC42-B12F-643936C6C78F}" type="datetime1">
              <a:rPr lang="en-CA" smtClean="0"/>
              <a:t>2016-06-24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5D0AFF87-160E-9A40-B79A-41040491BE3A}" type="datetime1">
              <a:rPr lang="en-CA" smtClean="0"/>
              <a:t>2016-06-24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F02B70FB-18ED-4CA5-8368-F946A6F2C1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7" r:id="rId12"/>
    <p:sldLayoutId id="2147483928" r:id="rId13"/>
    <p:sldLayoutId id="2147483936" r:id="rId14"/>
    <p:sldLayoutId id="2147483937" r:id="rId15"/>
    <p:sldLayoutId id="2147483683" r:id="rId16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itter.com/" TargetMode="External"/><Relationship Id="rId4" Type="http://schemas.openxmlformats.org/officeDocument/2006/relationships/image" Target="../media/image9.jpeg"/><Relationship Id="rId5" Type="http://schemas.microsoft.com/office/2007/relationships/hdphoto" Target="../media/hdphoto7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mashable.com/2013/10/17/twitter-job-hunting/" TargetMode="External"/><Relationship Id="rId4" Type="http://schemas.openxmlformats.org/officeDocument/2006/relationships/image" Target="../media/image12.jpeg"/><Relationship Id="rId5" Type="http://schemas.microsoft.com/office/2007/relationships/hdphoto" Target="../media/hdphoto8.wdp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microsoft.com/office/2007/relationships/hdphoto" Target="../media/hdphoto9.wdp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microsoft.com/office/2007/relationships/hdphoto" Target="../media/hdphoto10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microsoft.com/office/2007/relationships/hdphoto" Target="../media/hdphoto11.wdp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4" Type="http://schemas.openxmlformats.org/officeDocument/2006/relationships/image" Target="../media/image19.jpeg"/><Relationship Id="rId5" Type="http://schemas.microsoft.com/office/2007/relationships/hdphoto" Target="../media/hdphoto13.wdp"/><Relationship Id="rId6" Type="http://schemas.openxmlformats.org/officeDocument/2006/relationships/image" Target="../media/image20.jpeg"/><Relationship Id="rId7" Type="http://schemas.microsoft.com/office/2007/relationships/hdphoto" Target="../media/hdphoto14.wdp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4" Type="http://schemas.openxmlformats.org/officeDocument/2006/relationships/image" Target="../media/image22.png"/><Relationship Id="rId5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microsoft.com/office/2007/relationships/hdphoto" Target="../media/hdphoto2.wdp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microsoft.com/office/2007/relationships/hdphoto" Target="../media/hdphoto3.wdp"/><Relationship Id="rId5" Type="http://schemas.openxmlformats.org/officeDocument/2006/relationships/image" Target="../media/image6.jpeg"/><Relationship Id="rId6" Type="http://schemas.microsoft.com/office/2007/relationships/hdphoto" Target="../media/hdphoto4.wdp"/><Relationship Id="rId7" Type="http://schemas.openxmlformats.org/officeDocument/2006/relationships/image" Target="../media/image7.jpeg"/><Relationship Id="rId8" Type="http://schemas.microsoft.com/office/2007/relationships/hdphoto" Target="../media/hdphoto5.wdp"/><Relationship Id="rId9" Type="http://schemas.openxmlformats.org/officeDocument/2006/relationships/image" Target="../media/image8.jpeg"/><Relationship Id="rId10" Type="http://schemas.microsoft.com/office/2007/relationships/hdphoto" Target="../media/hdphoto6.wdp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linkedin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191000"/>
            <a:ext cx="6781800" cy="762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Arial"/>
                <a:cs typeface="Arial"/>
              </a:rPr>
              <a:t>ACDC 2016</a:t>
            </a:r>
            <a:endParaRPr lang="en-US" sz="4000" b="1" dirty="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19150"/>
            <a:ext cx="8305800" cy="123825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Social Media &amp; Work </a:t>
            </a:r>
            <a:r>
              <a:rPr lang="en-US" sz="4000" b="1" dirty="0" err="1" smtClean="0"/>
              <a:t>SearcH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“</a:t>
            </a:r>
            <a:r>
              <a:rPr lang="en-US" sz="4000" b="1" smtClean="0"/>
              <a:t>The missing link”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434" y="5715000"/>
            <a:ext cx="9122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Samantha Schellenberg, BA, RRP, CCDP – Owner, CHOICE </a:t>
            </a:r>
            <a:r>
              <a:rPr lang="en-US" sz="2000" b="1" dirty="0" smtClean="0"/>
              <a:t>WORKS Career Transitions</a:t>
            </a:r>
          </a:p>
          <a:p>
            <a:pPr algn="ctr"/>
            <a:r>
              <a:rPr lang="en-US" sz="2000" b="1" dirty="0" smtClean="0"/>
              <a:t>Facilitator</a:t>
            </a:r>
            <a:r>
              <a:rPr lang="en-US" sz="2000" b="1" dirty="0"/>
              <a:t>, Designer, Trainer – Alberta Human Services</a:t>
            </a:r>
          </a:p>
        </p:txBody>
      </p:sp>
    </p:spTree>
    <p:extLst>
      <p:ext uri="{BB962C8B-B14F-4D97-AF65-F5344CB8AC3E}">
        <p14:creationId xmlns:p14="http://schemas.microsoft.com/office/powerpoint/2010/main" val="75646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TWITTER SIGN UP</a:t>
            </a:r>
            <a:endParaRPr lang="en-US" sz="4000" b="1" dirty="0"/>
          </a:p>
        </p:txBody>
      </p:sp>
      <p:pic>
        <p:nvPicPr>
          <p:cNvPr id="9" name="Content Placeholder 8" descr="Screen shot 2013-09-02 at 1.23.41 PM.png">
            <a:hlinkClick r:id="rId3"/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668" b="17668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577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4" y="2283617"/>
            <a:ext cx="4519651" cy="40433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/>
              <a:t>WHO SHOULD YOU FOLLOW?</a:t>
            </a:r>
            <a:endParaRPr lang="en-US" sz="40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000" b="1" dirty="0" smtClean="0"/>
              <a:t>@Raffi_RC</a:t>
            </a:r>
            <a:endParaRPr lang="en-US" sz="3000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000" b="1" dirty="0" smtClean="0"/>
              <a:t>@JustinTrudeau</a:t>
            </a:r>
            <a:endParaRPr lang="en-US" sz="3000" b="1" dirty="0"/>
          </a:p>
        </p:txBody>
      </p:sp>
      <p:pic>
        <p:nvPicPr>
          <p:cNvPr id="9" name="Content Placeholder 4"/>
          <p:cNvPicPr>
            <a:picLocks noGrp="1" noChangeAspect="1"/>
          </p:cNvPicPr>
          <p:nvPr>
            <p:ph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8" b="3614"/>
          <a:stretch/>
        </p:blipFill>
        <p:spPr>
          <a:xfrm>
            <a:off x="4689294" y="2287427"/>
            <a:ext cx="3921306" cy="40395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589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953000" y="1143000"/>
            <a:ext cx="3962400" cy="4114800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ü"/>
            </a:pPr>
            <a:r>
              <a:rPr lang="en-US" sz="4000" b="1" dirty="0" smtClean="0"/>
              <a:t>Noteworthy.</a:t>
            </a:r>
          </a:p>
          <a:p>
            <a:pPr>
              <a:buFont typeface="Wingdings" charset="2"/>
              <a:buChar char="ü"/>
            </a:pPr>
            <a:r>
              <a:rPr lang="en-US" sz="4000" b="1" dirty="0" smtClean="0"/>
              <a:t>On Brand.</a:t>
            </a:r>
          </a:p>
          <a:p>
            <a:pPr>
              <a:buFont typeface="Wingdings" charset="2"/>
              <a:buChar char="ü"/>
            </a:pPr>
            <a:r>
              <a:rPr lang="en-US" sz="4000" b="1" dirty="0" smtClean="0"/>
              <a:t>Strategic.</a:t>
            </a:r>
          </a:p>
          <a:p>
            <a:pPr>
              <a:buFont typeface="Wingdings" charset="2"/>
              <a:buChar char="ü"/>
            </a:pPr>
            <a:r>
              <a:rPr lang="en-US" sz="4000" b="1" dirty="0" smtClean="0"/>
              <a:t>Engaging.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5048" y="1036320"/>
            <a:ext cx="3425952" cy="155448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QUALITY TWEETS?</a:t>
            </a:r>
            <a:endParaRPr lang="en-US" sz="4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38200" y="3233691"/>
            <a:ext cx="3502152" cy="2633709"/>
          </a:xfrm>
        </p:spPr>
        <p:txBody>
          <a:bodyPr>
            <a:noAutofit/>
          </a:bodyPr>
          <a:lstStyle/>
          <a:p>
            <a:r>
              <a:rPr lang="en-US" sz="2400" dirty="0"/>
              <a:t>Tweets are public, and will be found in search results of major search engines (Google, Yahoo!, Bing, etc.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161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43000" y="685802"/>
            <a:ext cx="7010400" cy="761998"/>
          </a:xfrm>
        </p:spPr>
        <p:txBody>
          <a:bodyPr/>
          <a:lstStyle/>
          <a:p>
            <a:pPr algn="ctr"/>
            <a:r>
              <a:rPr lang="en-US" sz="4000" b="1" dirty="0" smtClean="0"/>
              <a:t>TWITTER</a:t>
            </a:r>
            <a:r>
              <a:rPr lang="en-US" sz="4000" b="1" dirty="0"/>
              <a:t> </a:t>
            </a:r>
            <a:r>
              <a:rPr lang="en-US" sz="4000" b="1" dirty="0" smtClean="0"/>
              <a:t>FOR WORK SEARCH</a:t>
            </a:r>
            <a:endParaRPr lang="en-US" sz="4000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28600" y="1752600"/>
            <a:ext cx="8763000" cy="48006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en-US" sz="3200" dirty="0" smtClean="0"/>
              <a:t>Follow target Companies, Industry Leaders, Industry Associations, Peers and Hiring Managers directly.</a:t>
            </a:r>
            <a:endParaRPr lang="en-US" sz="3200" dirty="0"/>
          </a:p>
          <a:p>
            <a:pPr>
              <a:buFont typeface="Wingdings" charset="2"/>
              <a:buChar char="ü"/>
            </a:pPr>
            <a:r>
              <a:rPr lang="en-US" sz="3200" dirty="0" smtClean="0"/>
              <a:t>TweetMyJobs – Sends personalized job listings via email, Twitter or your mobile. (similar to Job Alert) </a:t>
            </a:r>
          </a:p>
          <a:p>
            <a:pPr>
              <a:buFont typeface="Wingdings" charset="2"/>
              <a:buChar char="ü"/>
            </a:pPr>
            <a:r>
              <a:rPr lang="en-US" sz="3200" dirty="0" smtClean="0"/>
              <a:t>Twellow – Yellow Pages for Twitter.  </a:t>
            </a:r>
            <a:r>
              <a:rPr lang="en-US" sz="3200" dirty="0" smtClean="0">
                <a:hlinkClick r:id="rId3"/>
              </a:rPr>
              <a:t>Mashable</a:t>
            </a:r>
            <a:r>
              <a:rPr lang="en-US" sz="3200" dirty="0" smtClean="0"/>
              <a:t> - Job Search &amp; Social Media Tips.</a:t>
            </a:r>
          </a:p>
          <a:p>
            <a:pPr>
              <a:buFont typeface="Wingdings" charset="2"/>
              <a:buChar char="ü"/>
            </a:pPr>
            <a:r>
              <a:rPr lang="en-US" sz="3200" dirty="0" smtClean="0"/>
              <a:t>#yegjobs #yycjobs</a:t>
            </a:r>
          </a:p>
        </p:txBody>
      </p:sp>
      <p:pic>
        <p:nvPicPr>
          <p:cNvPr id="2" name="Picture 1" descr="Screen Shot 2016-02-15 at 6.31.17 PM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687324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4-26 at 5.15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971800"/>
            <a:ext cx="4241800" cy="182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2"/>
            <a:ext cx="8001000" cy="685798"/>
          </a:xfrm>
        </p:spPr>
        <p:txBody>
          <a:bodyPr/>
          <a:lstStyle/>
          <a:p>
            <a:pPr algn="ctr"/>
            <a:r>
              <a:rPr lang="en-US" sz="4000" b="1" dirty="0" smtClean="0"/>
              <a:t>FACEBOOK FOR ORGANIZATIONS</a:t>
            </a:r>
            <a:endParaRPr lang="en-US" sz="4000" b="1" dirty="0"/>
          </a:p>
        </p:txBody>
      </p:sp>
      <p:pic>
        <p:nvPicPr>
          <p:cNvPr id="5" name="Content Placeholder 4" descr="Screen shot 2014-04-24 at 11.06.12 AM.pn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4346" r="-14346"/>
          <a:stretch>
            <a:fillRect/>
          </a:stretch>
        </p:blipFill>
        <p:spPr>
          <a:xfrm>
            <a:off x="228600" y="1371710"/>
            <a:ext cx="8763000" cy="510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5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543800" cy="914400"/>
          </a:xfrm>
        </p:spPr>
        <p:txBody>
          <a:bodyPr/>
          <a:lstStyle/>
          <a:p>
            <a:pPr algn="ctr"/>
            <a:r>
              <a:rPr lang="en-US" sz="4000" b="1" dirty="0" smtClean="0"/>
              <a:t>FACEBOOK</a:t>
            </a:r>
            <a:r>
              <a:rPr lang="en-US" sz="4000" b="1" dirty="0"/>
              <a:t> </a:t>
            </a:r>
            <a:r>
              <a:rPr lang="en-US" sz="4000" b="1" dirty="0" smtClean="0"/>
              <a:t>FOR WORK SEARCH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600200"/>
            <a:ext cx="8305800" cy="4572000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ü"/>
            </a:pPr>
            <a:r>
              <a:rPr lang="en-US" sz="3200" dirty="0" smtClean="0"/>
              <a:t>Clean up your profile. Delete questionable photos.</a:t>
            </a:r>
            <a:endParaRPr lang="en-US" sz="3200" dirty="0"/>
          </a:p>
          <a:p>
            <a:pPr>
              <a:buFont typeface="Wingdings" charset="2"/>
              <a:buChar char="ü"/>
            </a:pPr>
            <a:r>
              <a:rPr lang="en-US" sz="3200" dirty="0" smtClean="0"/>
              <a:t>Use Privacy Locks</a:t>
            </a:r>
            <a:r>
              <a:rPr lang="en-US" sz="3200" dirty="0"/>
              <a:t>. </a:t>
            </a:r>
            <a:r>
              <a:rPr lang="en-US" sz="3200" dirty="0" smtClean="0"/>
              <a:t> Avoid suspicious links.</a:t>
            </a:r>
          </a:p>
          <a:p>
            <a:pPr>
              <a:buFont typeface="Wingdings" charset="2"/>
              <a:buChar char="ü"/>
            </a:pPr>
            <a:r>
              <a:rPr lang="en-US" sz="3200" dirty="0" smtClean="0"/>
              <a:t>Use long cryptic password (#, upper, lower case, !).</a:t>
            </a:r>
          </a:p>
          <a:p>
            <a:pPr>
              <a:buFont typeface="Wingdings" charset="2"/>
              <a:buChar char="ü"/>
            </a:pPr>
            <a:r>
              <a:rPr lang="en-US" sz="3200" dirty="0" smtClean="0"/>
              <a:t>Log In/Log Out every time</a:t>
            </a:r>
            <a:r>
              <a:rPr lang="en-US" sz="3200" dirty="0"/>
              <a:t> -</a:t>
            </a:r>
            <a:r>
              <a:rPr lang="en-US" sz="3200" dirty="0" smtClean="0"/>
              <a:t> disable “TAG” features.</a:t>
            </a:r>
          </a:p>
          <a:p>
            <a:pPr>
              <a:buFont typeface="Wingdings" charset="2"/>
              <a:buChar char="ü"/>
            </a:pPr>
            <a:r>
              <a:rPr lang="en-US" sz="3200" dirty="0" smtClean="0"/>
              <a:t>Pay Attention!  Watch for default settings.</a:t>
            </a:r>
          </a:p>
          <a:p>
            <a:pPr>
              <a:buFont typeface="Wingdings" charset="2"/>
              <a:buChar char="ü"/>
            </a:pPr>
            <a:r>
              <a:rPr lang="en-US" sz="3200" dirty="0" smtClean="0"/>
              <a:t>Turn on Secure browsing settings</a:t>
            </a:r>
            <a:r>
              <a:rPr lang="en-US" sz="3200" dirty="0"/>
              <a:t> </a:t>
            </a:r>
            <a:r>
              <a:rPr lang="en-US" sz="3200" dirty="0" smtClean="0"/>
              <a:t>(https://).</a:t>
            </a:r>
          </a:p>
        </p:txBody>
      </p:sp>
    </p:spTree>
    <p:extLst>
      <p:ext uri="{BB962C8B-B14F-4D97-AF65-F5344CB8AC3E}">
        <p14:creationId xmlns:p14="http://schemas.microsoft.com/office/powerpoint/2010/main" val="120993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57201"/>
            <a:ext cx="8991600" cy="761999"/>
          </a:xfrm>
        </p:spPr>
        <p:txBody>
          <a:bodyPr/>
          <a:lstStyle/>
          <a:p>
            <a:pPr algn="ctr"/>
            <a:r>
              <a:rPr lang="en-US" sz="3600" b="1" dirty="0" smtClean="0"/>
              <a:t>FACEBOOK JOB search APPS </a:t>
            </a:r>
            <a:r>
              <a:rPr lang="en-US" sz="2400" b="1" dirty="0" smtClean="0"/>
              <a:t>(</a:t>
            </a:r>
            <a:r>
              <a:rPr lang="en-US" sz="2400" b="1" dirty="0"/>
              <a:t>3</a:t>
            </a:r>
            <a:r>
              <a:rPr lang="en-US" sz="2400" b="1" baseline="30000" dirty="0"/>
              <a:t>rd</a:t>
            </a:r>
            <a:r>
              <a:rPr lang="en-US" sz="2400" b="1" dirty="0"/>
              <a:t> party)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90500" y="4477429"/>
            <a:ext cx="8763000" cy="2286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u="sng" dirty="0" smtClean="0"/>
              <a:t>BranchOut</a:t>
            </a:r>
            <a:r>
              <a:rPr lang="en-US" sz="3200" dirty="0" smtClean="0"/>
              <a:t> </a:t>
            </a:r>
            <a:r>
              <a:rPr lang="en-US" sz="3200" dirty="0"/>
              <a:t>(Professional Network on Facebook)</a:t>
            </a:r>
          </a:p>
          <a:p>
            <a:pPr marL="0" indent="0" algn="ctr">
              <a:buNone/>
            </a:pPr>
            <a:r>
              <a:rPr lang="en-US" sz="2600" dirty="0">
                <a:solidFill>
                  <a:srgbClr val="FF0000"/>
                </a:solidFill>
              </a:rPr>
              <a:t>**REQUIRES YOUR email, public profile info, gender, photo, education, location, work history and permission to access YOUR FRIENDS public posts, photos &amp; information</a:t>
            </a:r>
            <a:r>
              <a:rPr lang="en-US" sz="2600" dirty="0" smtClean="0">
                <a:solidFill>
                  <a:srgbClr val="FF0000"/>
                </a:solidFill>
              </a:rPr>
              <a:t>.</a:t>
            </a:r>
            <a:endParaRPr lang="en-US" sz="26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353228"/>
            <a:ext cx="7239000" cy="299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2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246187" y="1143002"/>
            <a:ext cx="6678613" cy="685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 smtClean="0"/>
              <a:t>FACEBOOK LIABILITIES?</a:t>
            </a:r>
            <a:endParaRPr lang="en-US" sz="4000" b="1" dirty="0"/>
          </a:p>
        </p:txBody>
      </p:sp>
      <p:pic>
        <p:nvPicPr>
          <p:cNvPr id="6" name="Picture 5" descr="Screen shot 2014-04-24 at 11.07.23 AM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1745"/>
            <a:ext cx="9144000" cy="4404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52400" y="6096000"/>
            <a:ext cx="8915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“400% higher level of consumer engagement with viral design”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10784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2362200"/>
            <a:ext cx="30823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BOT OR NOT?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5781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924800" cy="731838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DC9E1F"/>
                </a:solidFill>
              </a:rPr>
              <a:t>TIPS: PRIVACY &amp; CONFIDENTIALITY</a:t>
            </a:r>
            <a:endParaRPr lang="en-US" sz="4000" b="1" dirty="0">
              <a:solidFill>
                <a:srgbClr val="DC9E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143000"/>
            <a:ext cx="8763000" cy="4419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u="sng" dirty="0" smtClean="0"/>
              <a:t>GOOGLE</a:t>
            </a:r>
            <a:r>
              <a:rPr lang="en-US" sz="3200" dirty="0" smtClean="0"/>
              <a:t> Yourself</a:t>
            </a:r>
            <a:r>
              <a:rPr lang="en-US" sz="3200" dirty="0"/>
              <a:t>.</a:t>
            </a:r>
            <a:endParaRPr lang="en-US" sz="3200" dirty="0" smtClean="0"/>
          </a:p>
          <a:p>
            <a:pPr marL="0" indent="0" algn="ctr">
              <a:buNone/>
            </a:pPr>
            <a:r>
              <a:rPr lang="en-US" sz="3200" u="sng" dirty="0" smtClean="0"/>
              <a:t>READ</a:t>
            </a:r>
            <a:r>
              <a:rPr lang="en-US" sz="3200" dirty="0" smtClean="0"/>
              <a:t> Summaries of privacy policy, user agreement changes on </a:t>
            </a:r>
            <a:r>
              <a:rPr lang="en-US" sz="3200" dirty="0"/>
              <a:t>F</a:t>
            </a:r>
            <a:r>
              <a:rPr lang="en-US" sz="3200" dirty="0" smtClean="0"/>
              <a:t>acebook, Twitter </a:t>
            </a:r>
            <a:r>
              <a:rPr lang="en-US" sz="3200" dirty="0"/>
              <a:t>&amp;</a:t>
            </a:r>
            <a:r>
              <a:rPr lang="en-US" sz="3200" dirty="0" smtClean="0"/>
              <a:t> LinkedIn.</a:t>
            </a:r>
          </a:p>
          <a:p>
            <a:pPr marL="0" indent="0" algn="ctr">
              <a:buNone/>
            </a:pPr>
            <a:r>
              <a:rPr lang="en-US" sz="3200" u="sng" dirty="0" smtClean="0"/>
              <a:t>LEARN</a:t>
            </a:r>
            <a:r>
              <a:rPr lang="en-US" sz="3200" dirty="0" smtClean="0"/>
              <a:t> how to adjust settings on EACH tool used.     </a:t>
            </a:r>
            <a:r>
              <a:rPr lang="en-US" sz="3200" i="1" dirty="0"/>
              <a:t> </a:t>
            </a:r>
            <a:r>
              <a:rPr lang="en-US" sz="3200" i="1" dirty="0" smtClean="0"/>
              <a:t>i.e.: ATS, company profiles, social media platforms.</a:t>
            </a:r>
          </a:p>
          <a:p>
            <a:pPr marL="0" indent="0" algn="ctr">
              <a:buNone/>
            </a:pPr>
            <a:r>
              <a:rPr lang="en-US" sz="3200" u="sng" dirty="0" smtClean="0"/>
              <a:t>CHANGE</a:t>
            </a:r>
            <a:r>
              <a:rPr lang="en-US" sz="3200" dirty="0" smtClean="0"/>
              <a:t> Passwords every 6 months.                         </a:t>
            </a:r>
            <a:r>
              <a:rPr lang="en-US" sz="3200" i="1" dirty="0" smtClean="0"/>
              <a:t>i.e.: Combination of #, Upper &amp; Lower Case.</a:t>
            </a:r>
          </a:p>
          <a:p>
            <a:pPr marL="0" indent="0" algn="ctr">
              <a:buNone/>
            </a:pPr>
            <a:r>
              <a:rPr lang="en-US" sz="3200" u="sng" dirty="0" smtClean="0"/>
              <a:t>NEVER</a:t>
            </a:r>
            <a:r>
              <a:rPr lang="en-US" sz="3200" dirty="0" smtClean="0"/>
              <a:t> disclose IDENTIFYING information.</a:t>
            </a:r>
            <a:endParaRPr lang="en-US" sz="3200" i="1" dirty="0" smtClean="0"/>
          </a:p>
        </p:txBody>
      </p:sp>
    </p:spTree>
    <p:extLst>
      <p:ext uri="{BB962C8B-B14F-4D97-AF65-F5344CB8AC3E}">
        <p14:creationId xmlns:p14="http://schemas.microsoft.com/office/powerpoint/2010/main" val="75548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609600"/>
            <a:ext cx="7416800" cy="5562600"/>
          </a:xfrm>
        </p:spPr>
      </p:pic>
    </p:spTree>
    <p:extLst>
      <p:ext uri="{BB962C8B-B14F-4D97-AF65-F5344CB8AC3E}">
        <p14:creationId xmlns:p14="http://schemas.microsoft.com/office/powerpoint/2010/main" val="172885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419183" cy="819933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DC9E1F"/>
                </a:solidFill>
              </a:rPr>
              <a:t>GOOGLE FREE RESOURCES</a:t>
            </a:r>
            <a:endParaRPr lang="en-US" sz="4000" b="1" dirty="0">
              <a:solidFill>
                <a:srgbClr val="DC9E1F"/>
              </a:solidFill>
            </a:endParaRPr>
          </a:p>
        </p:txBody>
      </p:sp>
      <p:pic>
        <p:nvPicPr>
          <p:cNvPr id="12" name="Picture Placeholder 11" descr="LINKEDIN JOB SEARCH CHECKLIST.png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3646" r="-13646"/>
          <a:stretch/>
        </p:blipFill>
        <p:spPr>
          <a:xfrm>
            <a:off x="4038600" y="1371600"/>
            <a:ext cx="4724400" cy="4799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304800" y="1524000"/>
            <a:ext cx="4267200" cy="4419600"/>
          </a:xfrm>
          <a:ln>
            <a:noFill/>
          </a:ln>
        </p:spPr>
        <p:txBody>
          <a:bodyPr>
            <a:noAutofit/>
          </a:bodyPr>
          <a:lstStyle/>
          <a:p>
            <a:pPr>
              <a:buFont typeface="Wingdings" charset="2"/>
              <a:buChar char="ü"/>
            </a:pPr>
            <a:r>
              <a:rPr lang="en-US" sz="2800" dirty="0" smtClean="0"/>
              <a:t>Job Seeker Checklist 2013</a:t>
            </a:r>
          </a:p>
          <a:p>
            <a:pPr>
              <a:buFont typeface="Wingdings" charset="2"/>
              <a:buChar char="ü"/>
            </a:pPr>
            <a:r>
              <a:rPr lang="en-US" sz="2800" dirty="0" smtClean="0"/>
              <a:t>LinkedIn 101 by LinkedIn</a:t>
            </a:r>
          </a:p>
          <a:p>
            <a:pPr>
              <a:buFont typeface="Wingdings" charset="2"/>
              <a:buChar char="ü"/>
            </a:pPr>
            <a:r>
              <a:rPr lang="en-US" sz="2800" dirty="0" smtClean="0"/>
              <a:t>Help Centers</a:t>
            </a:r>
            <a:endParaRPr lang="en-US" sz="2800" dirty="0"/>
          </a:p>
          <a:p>
            <a:pPr>
              <a:buFont typeface="Wingdings" charset="2"/>
              <a:buChar char="ü"/>
            </a:pPr>
            <a:r>
              <a:rPr lang="en-US" sz="2800" dirty="0" smtClean="0"/>
              <a:t>Free Webinars</a:t>
            </a:r>
            <a:endParaRPr lang="en-US" sz="2800" dirty="0"/>
          </a:p>
          <a:p>
            <a:pPr>
              <a:buFont typeface="Wingdings" charset="2"/>
              <a:buChar char="ü"/>
            </a:pPr>
            <a:r>
              <a:rPr lang="en-US" sz="2800" dirty="0" smtClean="0"/>
              <a:t>YouTube Channels</a:t>
            </a:r>
            <a:endParaRPr lang="en-US" sz="2800" dirty="0"/>
          </a:p>
          <a:p>
            <a:pPr>
              <a:buFont typeface="Wingdings" charset="2"/>
              <a:buChar char="ü"/>
            </a:pPr>
            <a:r>
              <a:rPr lang="en-US" sz="2800" dirty="0" smtClean="0"/>
              <a:t>Blogs – Lists of job search tips </a:t>
            </a:r>
            <a:r>
              <a:rPr lang="en-US" sz="2800" dirty="0"/>
              <a:t>on </a:t>
            </a:r>
            <a:r>
              <a:rPr lang="en-US" sz="2800" dirty="0" smtClean="0"/>
              <a:t>Facebook, Twitter, LinkedIn, Pinterest, Google</a:t>
            </a:r>
          </a:p>
        </p:txBody>
      </p:sp>
    </p:spTree>
    <p:extLst>
      <p:ext uri="{BB962C8B-B14F-4D97-AF65-F5344CB8AC3E}">
        <p14:creationId xmlns:p14="http://schemas.microsoft.com/office/powerpoint/2010/main" val="170809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LI HELP CTR Screen shot 2013-09-07 at 4.27.08 PM.pn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964" b="-1964"/>
          <a:stretch>
            <a:fillRect/>
          </a:stretch>
        </p:blipFill>
        <p:spPr>
          <a:xfrm>
            <a:off x="1590674" y="1407160"/>
            <a:ext cx="5734051" cy="5087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Content Placeholder 8" descr="TWITTER HELP CTR 2013-09-02 at 1.52.58 PM.png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07" t="10975" r="4023" b="8049"/>
          <a:stretch/>
        </p:blipFill>
        <p:spPr>
          <a:xfrm>
            <a:off x="1752600" y="1410971"/>
            <a:ext cx="5410200" cy="52537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Screen shot 2014-04-17 at 4.50.06 PM.p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78" y="1407160"/>
            <a:ext cx="6648336" cy="525752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/>
              <a:t>NEED HELP?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99030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pPr algn="ctr"/>
            <a:r>
              <a:rPr lang="en-US" sz="4000" b="1" dirty="0" smtClean="0"/>
              <a:t>BRIDGES CREATED BY TECHNOLOGY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6868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sz="3400" dirty="0" smtClean="0"/>
              <a:t>CAREER DEVELOPMENT </a:t>
            </a:r>
            <a:r>
              <a:rPr lang="en-US" sz="2600" dirty="0" smtClean="0"/>
              <a:t>- Ladder, Monkey-bars</a:t>
            </a:r>
          </a:p>
          <a:p>
            <a:r>
              <a:rPr lang="en-US" sz="3400" dirty="0" smtClean="0"/>
              <a:t>NETWORKING AMPLIFICATION - </a:t>
            </a:r>
            <a:r>
              <a:rPr lang="en-US" sz="2600" dirty="0" smtClean="0"/>
              <a:t>Industry Transition, Promotion, Global Mobility</a:t>
            </a:r>
          </a:p>
          <a:p>
            <a:r>
              <a:rPr lang="en-US" sz="3400" dirty="0" smtClean="0"/>
              <a:t>MENTORSHIP &amp; SUCCESSION OPPORTUNITIES</a:t>
            </a:r>
          </a:p>
          <a:p>
            <a:r>
              <a:rPr lang="en-US" sz="3400" dirty="0" smtClean="0"/>
              <a:t>LIVE CAPTURE LABOUR MARKET FLUCTUATIONS - </a:t>
            </a:r>
            <a:r>
              <a:rPr lang="en-US" sz="2600" dirty="0" smtClean="0"/>
              <a:t>used in conjunction with other research tools; similar to JOB BANK stats in Labour Market Quarterly reports, NOC funding limitations 2006, 2011, 2016.</a:t>
            </a:r>
          </a:p>
          <a:p>
            <a:r>
              <a:rPr lang="en-US" sz="3400" dirty="0" smtClean="0"/>
              <a:t>SMALL BUSINESS GROWTH </a:t>
            </a:r>
            <a:r>
              <a:rPr lang="en-US" sz="2600" dirty="0" smtClean="0"/>
              <a:t>(low cost marketing, sales) ($15,000 package or free)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50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1143000"/>
          </a:xfrm>
        </p:spPr>
        <p:txBody>
          <a:bodyPr/>
          <a:lstStyle/>
          <a:p>
            <a:pPr algn="ctr"/>
            <a:r>
              <a:rPr lang="en-US" sz="4000" b="1" dirty="0" smtClean="0"/>
              <a:t>Barriers CREATED BY TECHNOLOGY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28600" y="1295400"/>
            <a:ext cx="8763000" cy="495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FAVOURS Art </a:t>
            </a:r>
            <a:r>
              <a:rPr lang="en-US" sz="2800" dirty="0"/>
              <a:t>of Applying NOT the Art of </a:t>
            </a:r>
            <a:r>
              <a:rPr lang="en-US" sz="2800" dirty="0" smtClean="0"/>
              <a:t>Working</a:t>
            </a:r>
          </a:p>
          <a:p>
            <a:r>
              <a:rPr lang="en-US" sz="2800" dirty="0" smtClean="0"/>
              <a:t>CATEGORIZATION of trainable qualified candidates (as unqualified)</a:t>
            </a:r>
          </a:p>
          <a:p>
            <a:r>
              <a:rPr lang="en-US" sz="2800" dirty="0" smtClean="0"/>
              <a:t>BURNOUT: 3-5 jobs/day? 3-5 profiles/day? 8 secs for 8 hrs?</a:t>
            </a:r>
          </a:p>
          <a:p>
            <a:r>
              <a:rPr lang="en-US" sz="2800" dirty="0" smtClean="0"/>
              <a:t>COMPETITION </a:t>
            </a:r>
            <a:r>
              <a:rPr lang="en-US" sz="2800" dirty="0"/>
              <a:t>OF ADVICE: HR vs. CAREER </a:t>
            </a:r>
            <a:r>
              <a:rPr lang="en-US" sz="2800" dirty="0" smtClean="0"/>
              <a:t>PROFESSIONALS</a:t>
            </a:r>
          </a:p>
          <a:p>
            <a:r>
              <a:rPr lang="en-US" sz="2800" dirty="0"/>
              <a:t>INSTA-CAREER </a:t>
            </a:r>
            <a:r>
              <a:rPr lang="en-US" sz="2800" dirty="0" smtClean="0"/>
              <a:t>EXPERTS, HYPER CERTIFICATIONS.</a:t>
            </a:r>
          </a:p>
          <a:p>
            <a:r>
              <a:rPr lang="en-US" sz="2800" dirty="0" smtClean="0"/>
              <a:t>LACK OF ACCESS: NO computer access / skills to self train.</a:t>
            </a:r>
          </a:p>
          <a:p>
            <a:r>
              <a:rPr lang="en-US" sz="2800" dirty="0" smtClean="0"/>
              <a:t>SELECTION: Screens for skills not required for role.</a:t>
            </a:r>
          </a:p>
        </p:txBody>
      </p:sp>
    </p:spTree>
    <p:extLst>
      <p:ext uri="{BB962C8B-B14F-4D97-AF65-F5344CB8AC3E}">
        <p14:creationId xmlns:p14="http://schemas.microsoft.com/office/powerpoint/2010/main" val="181028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/>
              <a:t>BEST PRACTICE?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600200"/>
            <a:ext cx="8458200" cy="41148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Enhanced </a:t>
            </a:r>
            <a:r>
              <a:rPr lang="en-US" sz="2800" dirty="0"/>
              <a:t>knowledge on emerging work search and social media trends currently impacting job seekers.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Explored </a:t>
            </a:r>
            <a:r>
              <a:rPr lang="en-US" sz="2800" dirty="0"/>
              <a:t>bridges and barriers that technology has created for career professionals and their clients.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Best Practices </a:t>
            </a:r>
            <a:r>
              <a:rPr lang="en-US" sz="2800" dirty="0"/>
              <a:t>for coaching job seekers in </a:t>
            </a:r>
            <a:r>
              <a:rPr lang="en-US" sz="2800" dirty="0" smtClean="0"/>
              <a:t>age </a:t>
            </a:r>
            <a:r>
              <a:rPr lang="en-US" sz="2800" dirty="0"/>
              <a:t>of social </a:t>
            </a:r>
            <a:r>
              <a:rPr lang="en-US" sz="2800" dirty="0" smtClean="0"/>
              <a:t>media?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 smtClean="0"/>
              <a:t>Collaborative Small Groups: Choose group writer and speaker.</a:t>
            </a:r>
          </a:p>
          <a:p>
            <a:pPr marL="0" indent="0" algn="ctr">
              <a:buNone/>
            </a:pPr>
            <a:r>
              <a:rPr lang="en-US" sz="2800" b="1" dirty="0" smtClean="0"/>
              <a:t>Develop “Top 10 List” of Best Practices</a:t>
            </a:r>
            <a:r>
              <a:rPr lang="en-US" sz="2800" b="1" dirty="0"/>
              <a:t> </a:t>
            </a:r>
            <a:r>
              <a:rPr lang="en-US" sz="2800" b="1" dirty="0" smtClean="0"/>
              <a:t>for Coaching Job Seekers in the Age of Social Media</a:t>
            </a:r>
          </a:p>
        </p:txBody>
      </p:sp>
    </p:spTree>
    <p:extLst>
      <p:ext uri="{BB962C8B-B14F-4D97-AF65-F5344CB8AC3E}">
        <p14:creationId xmlns:p14="http://schemas.microsoft.com/office/powerpoint/2010/main" val="252293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solidFill>
                  <a:srgbClr val="DC9E1F"/>
                </a:solidFill>
              </a:rPr>
              <a:t>CONTACT INFORMATION</a:t>
            </a:r>
            <a:endParaRPr lang="en-US" sz="4000" b="1" dirty="0">
              <a:solidFill>
                <a:srgbClr val="DC9E1F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500" b="1" dirty="0" smtClean="0">
                <a:solidFill>
                  <a:schemeClr val="tx1"/>
                </a:solidFill>
              </a:rPr>
              <a:t>SAMANTHA SCHELLENBERG, BA, RRP, CCDP</a:t>
            </a:r>
          </a:p>
          <a:p>
            <a:pPr marL="0" indent="0" algn="ctr">
              <a:buNone/>
            </a:pPr>
            <a:r>
              <a:rPr lang="en-US" sz="2500" b="1" dirty="0" smtClean="0"/>
              <a:t>Choice Works Career Transitions</a:t>
            </a:r>
            <a:endParaRPr lang="en-US" sz="25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500" dirty="0" smtClean="0"/>
              <a:t>www.choiceworks.ca</a:t>
            </a:r>
          </a:p>
          <a:p>
            <a:pPr marL="0" indent="0" algn="ctr">
              <a:buNone/>
            </a:pPr>
            <a:endParaRPr lang="en-US" sz="2500" dirty="0" smtClean="0"/>
          </a:p>
          <a:p>
            <a:pPr marL="0" indent="0" algn="ctr">
              <a:buNone/>
            </a:pPr>
            <a:endParaRPr lang="en-US" sz="2500" dirty="0" smtClean="0"/>
          </a:p>
          <a:p>
            <a:pPr marL="0" indent="0" algn="ctr">
              <a:buNone/>
            </a:pPr>
            <a:endParaRPr lang="en-US" sz="2500" dirty="0" smtClean="0"/>
          </a:p>
          <a:p>
            <a:pPr marL="0" indent="0" algn="ctr">
              <a:buNone/>
            </a:pPr>
            <a:r>
              <a:rPr lang="en-US" sz="2500" dirty="0" smtClean="0"/>
              <a:t>        ca.linkedin.com/in/choiceworks </a:t>
            </a:r>
          </a:p>
          <a:p>
            <a:pPr marL="0" indent="0" algn="ctr">
              <a:buNone/>
            </a:pPr>
            <a:r>
              <a:rPr lang="en-US" sz="2500" dirty="0" smtClean="0"/>
              <a:t>@choiceworks</a:t>
            </a:r>
          </a:p>
          <a:p>
            <a:pPr marL="0" indent="0" algn="ctr">
              <a:buNone/>
            </a:pPr>
            <a:r>
              <a:rPr lang="en-US" sz="2500" dirty="0" smtClean="0"/>
              <a:t>	</a:t>
            </a:r>
            <a:endParaRPr lang="en-US" sz="2500" dirty="0"/>
          </a:p>
        </p:txBody>
      </p:sp>
      <p:pic>
        <p:nvPicPr>
          <p:cNvPr id="3" name="Picture 2" descr="LINKEDIN logo_132x32_2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343400"/>
            <a:ext cx="1524000" cy="369455"/>
          </a:xfrm>
          <a:prstGeom prst="rect">
            <a:avLst/>
          </a:prstGeom>
        </p:spPr>
      </p:pic>
      <p:pic>
        <p:nvPicPr>
          <p:cNvPr id="8" name="Picture 7" descr="twitter-bird-blue-on-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232" y="4876800"/>
            <a:ext cx="381000" cy="381000"/>
          </a:xfrm>
          <a:prstGeom prst="rect">
            <a:avLst/>
          </a:prstGeom>
        </p:spPr>
      </p:pic>
      <p:pic>
        <p:nvPicPr>
          <p:cNvPr id="2" name="Picture 1" descr="CW 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232" y="3048000"/>
            <a:ext cx="2556052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7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/>
              <a:t>SESSION OBJECTIVES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600200"/>
            <a:ext cx="8229600" cy="4114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Enhance knowledge on emerging work search and social media trends currently impacting job seekers.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Explore bridges and barriers that technology has created for career professionals and their clients.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</a:t>
            </a:r>
            <a:r>
              <a:rPr lang="en-US" sz="2800" dirty="0" smtClean="0"/>
              <a:t>ollaboratively develop </a:t>
            </a:r>
            <a:r>
              <a:rPr lang="en-US" sz="2800" b="1" dirty="0" smtClean="0"/>
              <a:t>Best Practices </a:t>
            </a:r>
            <a:r>
              <a:rPr lang="en-US" sz="2800" dirty="0" smtClean="0"/>
              <a:t>for coaching job seekers in the age of social media.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9161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4495800" cy="1447800"/>
          </a:xfrm>
        </p:spPr>
        <p:txBody>
          <a:bodyPr/>
          <a:lstStyle/>
          <a:p>
            <a:pPr algn="ctr"/>
            <a:r>
              <a:rPr lang="en-US" b="1" dirty="0" smtClean="0"/>
              <a:t>POWER OF SOCIAL MEDIA &amp; ONLINE NETWORKING</a:t>
            </a:r>
            <a:endParaRPr lang="en-US" b="1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634074320"/>
              </p:ext>
            </p:extLst>
          </p:nvPr>
        </p:nvGraphicFramePr>
        <p:xfrm>
          <a:off x="4876800" y="990600"/>
          <a:ext cx="42672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98474822"/>
              </p:ext>
            </p:extLst>
          </p:nvPr>
        </p:nvGraphicFramePr>
        <p:xfrm>
          <a:off x="77788" y="1828800"/>
          <a:ext cx="4343400" cy="3922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876800" y="228600"/>
            <a:ext cx="4114800" cy="574675"/>
          </a:xfrm>
        </p:spPr>
        <p:txBody>
          <a:bodyPr>
            <a:noAutofit/>
          </a:bodyPr>
          <a:lstStyle/>
          <a:p>
            <a:pPr algn="ctr"/>
            <a:r>
              <a:rPr lang="en-US" sz="2200" b="1" dirty="0" smtClean="0"/>
              <a:t>YOUR NETWORK &amp; RELATIONSHIPS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20563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2209800" y="152400"/>
            <a:ext cx="4800603" cy="838199"/>
          </a:xfrm>
        </p:spPr>
        <p:txBody>
          <a:bodyPr/>
          <a:lstStyle/>
          <a:p>
            <a:r>
              <a:rPr lang="en-US" sz="4400" b="1" dirty="0" smtClean="0"/>
              <a:t>ONLINE PRESENCE</a:t>
            </a:r>
            <a:endParaRPr lang="en-US" sz="4400" b="1" dirty="0"/>
          </a:p>
        </p:txBody>
      </p:sp>
      <p:graphicFrame>
        <p:nvGraphicFramePr>
          <p:cNvPr id="28" name="Content Placeholder 2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81407615"/>
              </p:ext>
            </p:extLst>
          </p:nvPr>
        </p:nvGraphicFramePr>
        <p:xfrm>
          <a:off x="685800" y="1408076"/>
          <a:ext cx="7716837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315199" y="609600"/>
            <a:ext cx="1752601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ATS</a:t>
            </a:r>
          </a:p>
          <a:p>
            <a:pPr algn="ctr"/>
            <a:r>
              <a:rPr lang="en-US" dirty="0" smtClean="0"/>
              <a:t>ONLINE ED</a:t>
            </a:r>
            <a:endParaRPr lang="en-US" dirty="0"/>
          </a:p>
          <a:p>
            <a:pPr algn="ctr"/>
            <a:r>
              <a:rPr lang="en-US" dirty="0" smtClean="0"/>
              <a:t>SPORTS &amp; ACTIVITIES</a:t>
            </a:r>
          </a:p>
          <a:p>
            <a:pPr algn="ctr"/>
            <a:r>
              <a:rPr lang="en-US" dirty="0" smtClean="0"/>
              <a:t>BANKING</a:t>
            </a:r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INSTAGRAM</a:t>
            </a:r>
          </a:p>
          <a:p>
            <a:pPr algn="ctr"/>
            <a:r>
              <a:rPr lang="en-US" dirty="0" smtClean="0"/>
              <a:t>SNAPCHAT</a:t>
            </a:r>
          </a:p>
          <a:p>
            <a:pPr algn="ctr"/>
            <a:r>
              <a:rPr lang="en-US" dirty="0" smtClean="0"/>
              <a:t>YOUTUBE</a:t>
            </a:r>
          </a:p>
          <a:p>
            <a:pPr algn="ctr"/>
            <a:r>
              <a:rPr lang="en-US" dirty="0" smtClean="0"/>
              <a:t>GOOGLE PLUS</a:t>
            </a:r>
          </a:p>
          <a:p>
            <a:pPr algn="ctr"/>
            <a:r>
              <a:rPr lang="en-US" dirty="0" smtClean="0"/>
              <a:t>YELP</a:t>
            </a:r>
          </a:p>
          <a:p>
            <a:pPr algn="ctr"/>
            <a:r>
              <a:rPr lang="en-US" dirty="0" smtClean="0"/>
              <a:t>FACEBOOK</a:t>
            </a:r>
          </a:p>
          <a:p>
            <a:pPr algn="ctr"/>
            <a:r>
              <a:rPr lang="en-US" dirty="0" smtClean="0"/>
              <a:t>LINKEDIN</a:t>
            </a:r>
          </a:p>
          <a:p>
            <a:pPr algn="ctr"/>
            <a:r>
              <a:rPr lang="en-US" dirty="0" smtClean="0"/>
              <a:t>TWITTER</a:t>
            </a:r>
          </a:p>
          <a:p>
            <a:pPr algn="ctr"/>
            <a:r>
              <a:rPr lang="en-US" dirty="0" smtClean="0"/>
              <a:t>PINTEREST</a:t>
            </a:r>
          </a:p>
          <a:p>
            <a:pPr algn="ctr"/>
            <a:r>
              <a:rPr lang="en-US" dirty="0" smtClean="0"/>
              <a:t>MEETUP</a:t>
            </a:r>
          </a:p>
          <a:p>
            <a:pPr algn="ctr"/>
            <a:r>
              <a:rPr lang="en-US" dirty="0" smtClean="0"/>
              <a:t>FOURSQUARE</a:t>
            </a:r>
          </a:p>
        </p:txBody>
      </p:sp>
    </p:spTree>
    <p:extLst>
      <p:ext uri="{BB962C8B-B14F-4D97-AF65-F5344CB8AC3E}">
        <p14:creationId xmlns:p14="http://schemas.microsoft.com/office/powerpoint/2010/main" val="409179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8991600" cy="685800"/>
          </a:xfrm>
        </p:spPr>
        <p:txBody>
          <a:bodyPr/>
          <a:lstStyle/>
          <a:p>
            <a:pPr algn="ctr"/>
            <a:r>
              <a:rPr lang="en-US" sz="40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Why is Social Media used in Work Search? 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1524000"/>
            <a:ext cx="8915400" cy="41148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Free Branding.</a:t>
            </a:r>
          </a:p>
          <a:p>
            <a:pPr algn="ctr"/>
            <a:r>
              <a:rPr lang="en-US" sz="3600" dirty="0" smtClean="0"/>
              <a:t>Push/Pull Trends.</a:t>
            </a:r>
          </a:p>
          <a:p>
            <a:pPr algn="ctr"/>
            <a:r>
              <a:rPr lang="en-US" sz="3600" dirty="0" smtClean="0"/>
              <a:t>Job Boards &amp; Applicant Tracking Systems.</a:t>
            </a:r>
          </a:p>
          <a:p>
            <a:pPr algn="ctr"/>
            <a:r>
              <a:rPr lang="en-US" sz="3600" dirty="0" smtClean="0"/>
              <a:t>Frequency of Work Transitions/Alternatives.</a:t>
            </a:r>
          </a:p>
          <a:p>
            <a:pPr algn="ctr"/>
            <a:r>
              <a:rPr lang="en-US" sz="3600" dirty="0" smtClean="0"/>
              <a:t>Top Google Results</a:t>
            </a:r>
            <a:r>
              <a:rPr lang="en-US" sz="3600" dirty="0"/>
              <a:t>.</a:t>
            </a:r>
            <a:endParaRPr lang="en-US" sz="3600" dirty="0" smtClean="0"/>
          </a:p>
        </p:txBody>
      </p:sp>
      <p:pic>
        <p:nvPicPr>
          <p:cNvPr id="3" name="Picture 2" descr="Screen Shot 2016-02-15 at 6.14.34 PM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600"/>
            <a:ext cx="6303738" cy="6781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29000" y="3886200"/>
            <a:ext cx="33528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9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133600" y="76200"/>
            <a:ext cx="5410200" cy="6858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PROFILE FEATURES</a:t>
            </a:r>
            <a:endParaRPr lang="en-US" sz="4000" b="1" dirty="0"/>
          </a:p>
        </p:txBody>
      </p:sp>
      <p:pic>
        <p:nvPicPr>
          <p:cNvPr id="2" name="Picture 1" descr="Screen Shot 2016-02-15 at 6.08.30 PM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23" y="0"/>
            <a:ext cx="6952477" cy="6634228"/>
          </a:xfrm>
          <a:prstGeom prst="rect">
            <a:avLst/>
          </a:prstGeom>
        </p:spPr>
      </p:pic>
      <p:pic>
        <p:nvPicPr>
          <p:cNvPr id="14" name="Picture 13" descr="Screen Shot 2016-02-15 at 6.08.41 PM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23" y="835517"/>
            <a:ext cx="8391277" cy="5946283"/>
          </a:xfrm>
          <a:prstGeom prst="rect">
            <a:avLst/>
          </a:prstGeom>
        </p:spPr>
      </p:pic>
      <p:pic>
        <p:nvPicPr>
          <p:cNvPr id="9" name="Picture 8" descr="Screen Shot 2016-02-15 at 6.08.51 PM.pn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6200"/>
            <a:ext cx="6913341" cy="6629400"/>
          </a:xfrm>
          <a:prstGeom prst="rect">
            <a:avLst/>
          </a:prstGeom>
        </p:spPr>
      </p:pic>
      <p:pic>
        <p:nvPicPr>
          <p:cNvPr id="6" name="Picture 5" descr="Screen Shot 2016-02-15 at 6.09.09 PM.png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4260"/>
            <a:ext cx="7070251" cy="6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7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362200" y="381000"/>
            <a:ext cx="4343400" cy="762000"/>
          </a:xfrm>
        </p:spPr>
        <p:txBody>
          <a:bodyPr/>
          <a:lstStyle/>
          <a:p>
            <a:pPr algn="ctr"/>
            <a:r>
              <a:rPr lang="en-US" sz="4400" b="1" dirty="0" smtClean="0">
                <a:solidFill>
                  <a:schemeClr val="tx2"/>
                </a:solidFill>
              </a:rPr>
              <a:t>PROFILE TIPS</a:t>
            </a:r>
            <a:endParaRPr lang="en-US" sz="4400" b="1" dirty="0">
              <a:solidFill>
                <a:schemeClr val="tx2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228600" y="1524000"/>
            <a:ext cx="8763000" cy="45720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Quality NOT Quantity.  (Does your content justify your heading in 8 seconds?)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Does it get you noticed (personal branding) AND connected (networking, information gathering)?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Does it have accomplishments, instead of a list of duties?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Did you use Keywords (job ads), Qualifiers (descriptive words) and Quantifiers (how much, how many, how often)?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Did you spell check and edit?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4034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086600" cy="838200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DC9E1F"/>
                </a:solidFill>
                <a:hlinkClick r:id="rId3"/>
              </a:rPr>
              <a:t>LINKEDIN</a:t>
            </a:r>
            <a:r>
              <a:rPr lang="en-US" sz="4000" b="1" dirty="0">
                <a:solidFill>
                  <a:srgbClr val="DC9E1F"/>
                </a:solidFill>
                <a:hlinkClick r:id="rId3"/>
              </a:rPr>
              <a:t> </a:t>
            </a:r>
            <a:r>
              <a:rPr lang="en-US" sz="4000" b="1" dirty="0" smtClean="0">
                <a:solidFill>
                  <a:srgbClr val="DC9E1F"/>
                </a:solidFill>
                <a:hlinkClick r:id="rId3"/>
              </a:rPr>
              <a:t>FOR </a:t>
            </a:r>
            <a:r>
              <a:rPr lang="en-US" sz="4000" b="1" dirty="0">
                <a:solidFill>
                  <a:srgbClr val="DC9E1F"/>
                </a:solidFill>
                <a:hlinkClick r:id="rId3"/>
              </a:rPr>
              <a:t>WORK </a:t>
            </a:r>
            <a:r>
              <a:rPr lang="en-US" sz="4000" b="1" dirty="0" smtClean="0">
                <a:solidFill>
                  <a:srgbClr val="DC9E1F"/>
                </a:solidFill>
                <a:hlinkClick r:id="rId3"/>
              </a:rPr>
              <a:t>SEARCH</a:t>
            </a:r>
            <a:endParaRPr lang="en-US" sz="4000" b="1" dirty="0">
              <a:solidFill>
                <a:srgbClr val="DC9E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8153400" cy="3429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3600" dirty="0" smtClean="0"/>
          </a:p>
          <a:p>
            <a:pPr algn="ctr">
              <a:buFont typeface="Wingdings" charset="2"/>
              <a:buChar char="ü"/>
            </a:pPr>
            <a:r>
              <a:rPr lang="en-US" sz="3600" dirty="0" smtClean="0"/>
              <a:t>NETWORK CONNECTIONS</a:t>
            </a:r>
          </a:p>
          <a:p>
            <a:pPr algn="ctr">
              <a:buFont typeface="Wingdings" charset="2"/>
              <a:buChar char="ü"/>
            </a:pPr>
            <a:r>
              <a:rPr lang="en-US" sz="3600" dirty="0" smtClean="0"/>
              <a:t>COMPANY PAGES</a:t>
            </a:r>
          </a:p>
          <a:p>
            <a:pPr algn="ctr">
              <a:buFont typeface="Wingdings" charset="2"/>
              <a:buChar char="ü"/>
            </a:pPr>
            <a:r>
              <a:rPr lang="en-US" sz="3600" dirty="0" smtClean="0"/>
              <a:t>GROUPS</a:t>
            </a:r>
          </a:p>
          <a:p>
            <a:pPr algn="ctr">
              <a:buFont typeface="Wingdings" charset="2"/>
              <a:buChar char="ü"/>
            </a:pPr>
            <a:r>
              <a:rPr lang="en-US" sz="3600" dirty="0" smtClean="0"/>
              <a:t>EDUCATION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7518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3806</TotalTime>
  <Words>1434</Words>
  <Application>Microsoft Macintosh PowerPoint</Application>
  <PresentationFormat>On-screen Show (4:3)</PresentationFormat>
  <Paragraphs>242</Paragraphs>
  <Slides>25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 Narrow</vt:lpstr>
      <vt:lpstr>Calibri</vt:lpstr>
      <vt:lpstr>Wingdings</vt:lpstr>
      <vt:lpstr>Arial</vt:lpstr>
      <vt:lpstr>Horizon</vt:lpstr>
      <vt:lpstr>Social Media &amp; Work SearcH “The missing link”</vt:lpstr>
      <vt:lpstr>PowerPoint Presentation</vt:lpstr>
      <vt:lpstr>SESSION OBJECTIVES</vt:lpstr>
      <vt:lpstr>POWER OF SOCIAL MEDIA &amp; ONLINE NETWORKING</vt:lpstr>
      <vt:lpstr>ONLINE PRESENCE</vt:lpstr>
      <vt:lpstr>Why is Social Media used in Work Search? </vt:lpstr>
      <vt:lpstr>PowerPoint Presentation</vt:lpstr>
      <vt:lpstr>PROFILE TIPS</vt:lpstr>
      <vt:lpstr>LINKEDIN FOR WORK SEARCH</vt:lpstr>
      <vt:lpstr>TWITTER SIGN UP</vt:lpstr>
      <vt:lpstr>WHO SHOULD YOU FOLLOW?</vt:lpstr>
      <vt:lpstr>QUALITY TWEETS?</vt:lpstr>
      <vt:lpstr>TWITTER FOR WORK SEARCH</vt:lpstr>
      <vt:lpstr>FACEBOOK FOR ORGANIZATIONS</vt:lpstr>
      <vt:lpstr>FACEBOOK FOR WORK SEARCH</vt:lpstr>
      <vt:lpstr>FACEBOOK JOB search APPS (3rd party) </vt:lpstr>
      <vt:lpstr>PowerPoint Presentation</vt:lpstr>
      <vt:lpstr>PowerPoint Presentation</vt:lpstr>
      <vt:lpstr>TIPS: PRIVACY &amp; CONFIDENTIALITY</vt:lpstr>
      <vt:lpstr>GOOGLE FREE RESOURCES</vt:lpstr>
      <vt:lpstr>NEED HELP?</vt:lpstr>
      <vt:lpstr>BRIDGES CREATED BY TECHNOLOGY</vt:lpstr>
      <vt:lpstr>Barriers CREATED BY TECHNOLOGY</vt:lpstr>
      <vt:lpstr>BEST PRACTICE?</vt:lpstr>
      <vt:lpstr>CONTACT INFORMATION</vt:lpstr>
    </vt:vector>
  </TitlesOfParts>
  <Manager/>
  <Company/>
  <LinksUpToDate>false</LinksUpToDate>
  <SharedDoc>false</SharedDoc>
  <HyperlinkBase/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 Businesses to Start Now!</dc:title>
  <dc:subject/>
  <dc:creator/>
  <cp:keywords/>
  <dc:description/>
  <cp:lastModifiedBy>Samantha Schellenberg</cp:lastModifiedBy>
  <cp:revision>475</cp:revision>
  <cp:lastPrinted>2013-10-22T16:30:54Z</cp:lastPrinted>
  <dcterms:created xsi:type="dcterms:W3CDTF">2010-05-28T00:09:10Z</dcterms:created>
  <dcterms:modified xsi:type="dcterms:W3CDTF">2016-06-25T03:00:37Z</dcterms:modified>
  <cp:category/>
</cp:coreProperties>
</file>